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3"/>
    <p:sldId id="258" r:id="rId4"/>
    <p:sldId id="334" r:id="rId5"/>
    <p:sldId id="333" r:id="rId6"/>
    <p:sldId id="311" r:id="rId7"/>
    <p:sldId id="339" r:id="rId8"/>
    <p:sldId id="260" r:id="rId9"/>
    <p:sldId id="372" r:id="rId10"/>
    <p:sldId id="335" r:id="rId11"/>
    <p:sldId id="282" r:id="rId12"/>
    <p:sldId id="366" r:id="rId14"/>
    <p:sldId id="367" r:id="rId15"/>
    <p:sldId id="283" r:id="rId16"/>
    <p:sldId id="368" r:id="rId17"/>
    <p:sldId id="370" r:id="rId18"/>
    <p:sldId id="284" r:id="rId19"/>
    <p:sldId id="285" r:id="rId20"/>
    <p:sldId id="287" r:id="rId21"/>
    <p:sldId id="371" r:id="rId22"/>
    <p:sldId id="364" r:id="rId23"/>
    <p:sldId id="337" r:id="rId24"/>
    <p:sldId id="298" r:id="rId25"/>
    <p:sldId id="407" r:id="rId26"/>
    <p:sldId id="408" r:id="rId27"/>
    <p:sldId id="374" r:id="rId28"/>
    <p:sldId id="375" r:id="rId29"/>
    <p:sldId id="402" r:id="rId30"/>
    <p:sldId id="403" r:id="rId31"/>
    <p:sldId id="404" r:id="rId32"/>
    <p:sldId id="373" r:id="rId33"/>
    <p:sldId id="289" r:id="rId34"/>
    <p:sldId id="295" r:id="rId35"/>
    <p:sldId id="296" r:id="rId36"/>
    <p:sldId id="297" r:id="rId37"/>
    <p:sldId id="299" r:id="rId38"/>
    <p:sldId id="301" r:id="rId39"/>
    <p:sldId id="304" r:id="rId40"/>
    <p:sldId id="303" r:id="rId41"/>
    <p:sldId id="290" r:id="rId42"/>
    <p:sldId id="305" r:id="rId43"/>
    <p:sldId id="288" r:id="rId44"/>
    <p:sldId id="307" r:id="rId4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1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http://playground.tensorflow.org</a:t>
            </a:r>
            <a:endParaRPr lang="zh-CN" altLang="en-US"/>
          </a:p>
          <a:p>
            <a:endParaRPr lang="zh-CN" altLang="en-US"/>
          </a:p>
          <a:p>
            <a:endParaRPr lang="zh-CN" altLang="en-US"/>
          </a:p>
          <a:p>
            <a:r>
              <a:rPr lang="zh-CN" altLang="en-US"/>
              <a:t>https://www.zhihu.com/question/41667903</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/project/tensorflow-zh/tutorials/deep_cnn.html</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tf.placeholder</a:t>
            </a:r>
            <a:endParaRPr lang="zh-CN" altLang="en-US"/>
          </a:p>
          <a:p>
            <a:endParaRPr lang="zh-CN" altLang="en-US"/>
          </a:p>
          <a:p>
            <a:r>
              <a:rPr lang="zh-CN" altLang="en-US"/>
              <a:t>placeholder(</a:t>
            </a:r>
            <a:endParaRPr lang="zh-CN" altLang="en-US"/>
          </a:p>
          <a:p>
            <a:r>
              <a:rPr lang="zh-CN" altLang="en-US"/>
              <a:t>    dtype,</a:t>
            </a:r>
            <a:endParaRPr lang="zh-CN" altLang="en-US"/>
          </a:p>
          <a:p>
            <a:r>
              <a:rPr lang="zh-CN" altLang="en-US"/>
              <a:t>    shape=None,</a:t>
            </a:r>
            <a:endParaRPr lang="zh-CN" altLang="en-US"/>
          </a:p>
          <a:p>
            <a:r>
              <a:rPr lang="zh-CN" altLang="en-US"/>
              <a:t>    name=None</a:t>
            </a:r>
            <a:endParaRPr lang="zh-CN" altLang="en-US"/>
          </a:p>
          <a:p>
            <a:r>
              <a:rPr lang="zh-CN" altLang="en-US"/>
              <a:t>)</a:t>
            </a:r>
            <a:endParaRPr lang="zh-CN" altLang="en-US"/>
          </a:p>
          <a:p>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https://www.tensorflow.org/api_docs/python/tf/random_uniform</a:t>
            </a:r>
            <a:endParaRPr lang="zh-CN" altLang="en-US"/>
          </a:p>
          <a:p>
            <a:r>
              <a:rPr lang="zh-CN" altLang="en-US"/>
              <a:t>tf.random_uniform</a:t>
            </a:r>
            <a:endParaRPr lang="zh-CN" altLang="en-US"/>
          </a:p>
          <a:p>
            <a:endParaRPr lang="zh-CN" altLang="en-US"/>
          </a:p>
          <a:p>
            <a:r>
              <a:rPr lang="zh-CN" altLang="en-US"/>
              <a:t>random_uniform(</a:t>
            </a:r>
            <a:endParaRPr lang="zh-CN" altLang="en-US"/>
          </a:p>
          <a:p>
            <a:r>
              <a:rPr lang="zh-CN" altLang="en-US"/>
              <a:t>    shape,</a:t>
            </a:r>
            <a:endParaRPr lang="zh-CN" altLang="en-US"/>
          </a:p>
          <a:p>
            <a:r>
              <a:rPr lang="zh-CN" altLang="en-US"/>
              <a:t>    minval=0,</a:t>
            </a:r>
            <a:endParaRPr lang="zh-CN" altLang="en-US"/>
          </a:p>
          <a:p>
            <a:r>
              <a:rPr lang="zh-CN" altLang="en-US"/>
              <a:t>    maxval=None,</a:t>
            </a:r>
            <a:endParaRPr lang="zh-CN" altLang="en-US"/>
          </a:p>
          <a:p>
            <a:r>
              <a:rPr lang="zh-CN" altLang="en-US"/>
              <a:t>    dtype=tf.float32,</a:t>
            </a:r>
            <a:endParaRPr lang="zh-CN" altLang="en-US"/>
          </a:p>
          <a:p>
            <a:r>
              <a:rPr lang="zh-CN" altLang="en-US"/>
              <a:t>    seed=None,</a:t>
            </a:r>
            <a:endParaRPr lang="zh-CN" altLang="en-US"/>
          </a:p>
          <a:p>
            <a:r>
              <a:rPr lang="zh-CN" altLang="en-US"/>
              <a:t>    name=None</a:t>
            </a:r>
            <a:endParaRPr lang="zh-CN" altLang="en-US"/>
          </a:p>
          <a:p>
            <a:r>
              <a:rPr lang="zh-CN" altLang="en-US"/>
              <a:t>)</a:t>
            </a:r>
            <a:endParaRPr lang="zh-CN" altLang="en-US"/>
          </a:p>
          <a:p>
            <a:r>
              <a:rPr lang="zh-CN" altLang="en-US"/>
              <a:t>Outputs random values from a uniform distribution.</a:t>
            </a:r>
            <a:endParaRPr lang="zh-CN" altLang="en-US"/>
          </a:p>
          <a:p>
            <a:endParaRPr lang="zh-CN" altLang="en-US"/>
          </a:p>
          <a:p>
            <a:r>
              <a:rPr lang="zh-CN" altLang="en-US"/>
              <a:t>The generated values follow a uniform distribution in the range [minval, maxval). The lower bound minval is included in the range, while the upper bound maxval is excluded.</a:t>
            </a:r>
            <a:endParaRPr lang="zh-CN" altLang="en-US"/>
          </a:p>
          <a:p>
            <a:endParaRPr lang="zh-CN" altLang="en-US"/>
          </a:p>
          <a:p>
            <a:r>
              <a:rPr lang="zh-CN" altLang="en-US"/>
              <a:t>tf.random_uniform</a:t>
            </a:r>
            <a:endParaRPr lang="zh-CN" altLang="en-US"/>
          </a:p>
          <a:p>
            <a:endParaRPr lang="zh-CN" altLang="en-US"/>
          </a:p>
          <a:p>
            <a:r>
              <a:rPr lang="zh-CN" altLang="en-US"/>
              <a:t>random_uniform(</a:t>
            </a:r>
            <a:endParaRPr lang="zh-CN" altLang="en-US"/>
          </a:p>
          <a:p>
            <a:r>
              <a:rPr lang="zh-CN" altLang="en-US"/>
              <a:t>    shape,</a:t>
            </a:r>
            <a:endParaRPr lang="zh-CN" altLang="en-US"/>
          </a:p>
          <a:p>
            <a:r>
              <a:rPr lang="zh-CN" altLang="en-US"/>
              <a:t>    minval=0,</a:t>
            </a:r>
            <a:endParaRPr lang="zh-CN" altLang="en-US"/>
          </a:p>
          <a:p>
            <a:r>
              <a:rPr lang="zh-CN" altLang="en-US"/>
              <a:t>    maxval=None,</a:t>
            </a:r>
            <a:endParaRPr lang="zh-CN" altLang="en-US"/>
          </a:p>
          <a:p>
            <a:r>
              <a:rPr lang="zh-CN" altLang="en-US"/>
              <a:t>    dtype=tf.float32,</a:t>
            </a:r>
            <a:endParaRPr lang="zh-CN" altLang="en-US"/>
          </a:p>
          <a:p>
            <a:r>
              <a:rPr lang="zh-CN" altLang="en-US"/>
              <a:t>    seed=None,</a:t>
            </a:r>
            <a:endParaRPr lang="zh-CN" altLang="en-US"/>
          </a:p>
          <a:p>
            <a:r>
              <a:rPr lang="zh-CN" altLang="en-US"/>
              <a:t>    name=None</a:t>
            </a:r>
            <a:endParaRPr lang="zh-CN" altLang="en-US"/>
          </a:p>
          <a:p>
            <a:r>
              <a:rPr lang="zh-CN" altLang="en-US"/>
              <a:t>)</a:t>
            </a:r>
            <a:endParaRPr lang="zh-CN" altLang="en-US"/>
          </a:p>
          <a:p>
            <a:r>
              <a:rPr lang="zh-CN" altLang="en-US"/>
              <a:t>Defined in tensorflow/python/ops/random_ops.py.</a:t>
            </a:r>
            <a:endParaRPr lang="zh-CN" altLang="en-US"/>
          </a:p>
          <a:p>
            <a:endParaRPr lang="zh-CN" altLang="en-US"/>
          </a:p>
          <a:p>
            <a:r>
              <a:rPr lang="zh-CN" altLang="en-US"/>
              <a:t>See the guide: Constants, Sequences, and Random Values &gt; Random Tensors</a:t>
            </a:r>
            <a:endParaRPr lang="zh-CN" altLang="en-US"/>
          </a:p>
          <a:p>
            <a:endParaRPr lang="zh-CN" altLang="en-US"/>
          </a:p>
          <a:p>
            <a:r>
              <a:rPr lang="zh-CN" altLang="en-US"/>
              <a:t>Outputs random values from a uniform distribution.</a:t>
            </a:r>
            <a:endParaRPr lang="zh-CN" altLang="en-US"/>
          </a:p>
          <a:p>
            <a:endParaRPr lang="zh-CN" altLang="en-US"/>
          </a:p>
          <a:p>
            <a:r>
              <a:rPr lang="zh-CN" altLang="en-US"/>
              <a:t>The generated values follow a uniform distribution in the range [minval, maxval). The lower bound minval is included in the range, while the upper bound maxval is excluded.</a:t>
            </a:r>
            <a:endParaRPr lang="zh-CN" altLang="en-US"/>
          </a:p>
          <a:p>
            <a:endParaRPr lang="zh-CN" altLang="en-US"/>
          </a:p>
          <a:p>
            <a:r>
              <a:rPr lang="zh-CN" altLang="en-US"/>
              <a:t>For floats, the default range is [0, 1). For ints, at least maxval must be specified explicitly.</a:t>
            </a:r>
            <a:endParaRPr lang="zh-CN" altLang="en-US"/>
          </a:p>
          <a:p>
            <a:endParaRPr lang="zh-CN" altLang="en-US"/>
          </a:p>
          <a:p>
            <a:r>
              <a:rPr lang="zh-CN" altLang="en-US"/>
              <a:t>In the integer case, the random integers are slightly biased unless maxval - minval is an exact power of two. The bias is small for values of maxval - minval significantly smaller than the range of the output (either 2**32 or 2**64).</a:t>
            </a:r>
            <a:endParaRPr lang="zh-CN" altLang="en-US"/>
          </a:p>
          <a:p>
            <a:endParaRPr lang="zh-CN" altLang="en-US"/>
          </a:p>
          <a:p>
            <a:r>
              <a:rPr lang="zh-CN" altLang="en-US"/>
              <a:t>Args:</a:t>
            </a:r>
            <a:endParaRPr lang="zh-CN" altLang="en-US"/>
          </a:p>
          <a:p>
            <a:r>
              <a:rPr lang="zh-CN" altLang="en-US"/>
              <a:t>shape: A 1-D integer Tensor or Python array. The shape of the output tensor.</a:t>
            </a:r>
            <a:endParaRPr lang="zh-CN" altLang="en-US"/>
          </a:p>
          <a:p>
            <a:r>
              <a:rPr lang="zh-CN" altLang="en-US"/>
              <a:t>minval: A 0-D Tensor or Python value of type dtype. The lower bound on the range of random values to generate. Defaults to 0.</a:t>
            </a:r>
            <a:endParaRPr lang="zh-CN" altLang="en-US"/>
          </a:p>
          <a:p>
            <a:r>
              <a:rPr lang="zh-CN" altLang="en-US"/>
              <a:t>maxval: A 0-D Tensor or Python value of type dtype. The upper bound on the range of random values to generate. Defaults to 1 if dtype is floating point.</a:t>
            </a:r>
            <a:endParaRPr lang="zh-CN" altLang="en-US"/>
          </a:p>
          <a:p>
            <a:r>
              <a:rPr lang="zh-CN" altLang="en-US"/>
              <a:t>dtype: The type of the output: 'float16,float32,float64,int32, orint64`.</a:t>
            </a:r>
            <a:endParaRPr lang="zh-CN" altLang="en-US"/>
          </a:p>
          <a:p>
            <a:r>
              <a:rPr lang="zh-CN" altLang="en-US"/>
              <a:t>seed: A Python integer. Used to create a random seed for the distribution. See tf.set_random_seed for behavior.</a:t>
            </a:r>
            <a:endParaRPr lang="zh-CN" altLang="en-US"/>
          </a:p>
          <a:p>
            <a:r>
              <a:rPr lang="zh-CN" altLang="en-US"/>
              <a:t>name: A name for the operation (optional).</a:t>
            </a:r>
            <a:endParaRPr lang="zh-CN" altLang="en-US"/>
          </a:p>
          <a:p>
            <a:r>
              <a:rPr lang="zh-CN" altLang="en-US"/>
              <a:t>Returns:</a:t>
            </a:r>
            <a:endParaRPr lang="zh-CN" altLang="en-US"/>
          </a:p>
          <a:p>
            <a:endParaRPr lang="zh-CN" altLang="en-US"/>
          </a:p>
          <a:p>
            <a:r>
              <a:rPr lang="zh-CN" altLang="en-US"/>
              <a:t>A tensor of the specified shape filled with random uniform values.</a:t>
            </a:r>
            <a:endParaRPr lang="zh-CN" altLang="en-US"/>
          </a:p>
          <a:p>
            <a:endParaRPr lang="zh-CN" altLang="en-US"/>
          </a:p>
          <a:p>
            <a:endParaRPr lang="zh-CN" altLang="en-US"/>
          </a:p>
          <a:p>
            <a:endParaRPr lang="zh-CN" altLang="en-US"/>
          </a:p>
          <a:p>
            <a:endParaRPr lang="zh-CN" altLang="en-US"/>
          </a:p>
          <a:p>
            <a:endParaRPr lang="zh-CN" altLang="en-US"/>
          </a:p>
          <a:p>
            <a:r>
              <a:rPr lang="zh-CN" altLang="en-US"/>
              <a:t>ReLu（Rectified Linear Units)激活函数：ReLu为网络引入了大量的稀疏性，加速了复杂特征解离。非饱和的宽广映射空间，加速了特征学习。</a:t>
            </a:r>
            <a:endParaRPr lang="zh-CN" altLang="en-US"/>
          </a:p>
          <a:p>
            <a:endParaRPr lang="zh-CN" altLang="en-US"/>
          </a:p>
          <a:p>
            <a:r>
              <a:rPr lang="zh-CN" altLang="en-US"/>
              <a:t>ReLu的使用，使得网络可以自行引入稀疏性。这一做法，等效于无监督学习的预训练。</a:t>
            </a:r>
            <a:endParaRPr lang="zh-CN" altLang="en-US"/>
          </a:p>
          <a:p>
            <a:endParaRPr lang="zh-CN" altLang="en-US"/>
          </a:p>
          <a:p>
            <a:r>
              <a:rPr lang="zh-CN" altLang="en-US"/>
              <a:t>http://www.cnblogs.com/neopenx/p/4480701.html</a:t>
            </a:r>
            <a:endParaRPr lang="zh-CN" altLang="en-US"/>
          </a:p>
          <a:p>
            <a:endParaRPr lang="zh-CN" altLang="en-US"/>
          </a:p>
          <a:p>
            <a:r>
              <a:rPr lang="zh-CN" altLang="en-US"/>
              <a:t>http://www.runoob.com/python3/python3-tutorial.html</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http://playground.tensorflow.org  是一个通过网络浏览器既可以训练的简单神经网络并实现了可视化训练过程的工具。</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常用的几种激活函数  </a:t>
            </a:r>
            <a:r>
              <a:rPr lang="en-US" altLang="zh-CN">
                <a:sym typeface="+mn-ea"/>
              </a:rPr>
              <a:t>https</a:t>
            </a:r>
            <a:r>
              <a:rPr lang="zh-CN" altLang="en-US">
                <a:sym typeface="+mn-ea"/>
              </a:rPr>
              <a:t>://livc.io/176</a:t>
            </a:r>
            <a:endParaRPr lang="zh-CN" altLang="en-US"/>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8" name="组合 7"/>
          <p:cNvGrpSpPr/>
          <p:nvPr/>
        </p:nvGrpSpPr>
        <p:grpSpPr>
          <a:xfrm>
            <a:off x="1" y="-7"/>
            <a:ext cx="12191999" cy="6858007"/>
            <a:chOff x="1" y="-8"/>
            <a:chExt cx="12191999" cy="6592185"/>
          </a:xfrm>
        </p:grpSpPr>
        <p:sp>
          <p:nvSpPr>
            <p:cNvPr id="9" name="等腰三角形 8"/>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10800000">
            <a:off x="1" y="-7"/>
            <a:ext cx="12191999" cy="6858007"/>
            <a:chOff x="1" y="-8"/>
            <a:chExt cx="12191999" cy="6592185"/>
          </a:xfrm>
        </p:grpSpPr>
        <p:sp>
          <p:nvSpPr>
            <p:cNvPr id="15" name="等腰三角形 14"/>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16200000">
            <a:off x="-1049" y="-8"/>
            <a:ext cx="6858008" cy="6858007"/>
            <a:chOff x="1" y="-8"/>
            <a:chExt cx="12191999" cy="6592185"/>
          </a:xfrm>
        </p:grpSpPr>
        <p:sp>
          <p:nvSpPr>
            <p:cNvPr id="21" name="等腰三角形 20"/>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5400000">
            <a:off x="5337001" y="-7"/>
            <a:ext cx="6858008" cy="6858007"/>
            <a:chOff x="1" y="-8"/>
            <a:chExt cx="12191999" cy="6592185"/>
          </a:xfrm>
        </p:grpSpPr>
        <p:sp>
          <p:nvSpPr>
            <p:cNvPr id="27" name="等腰三角形 26"/>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rot="16200000">
            <a:off x="-1988291" y="1988288"/>
            <a:ext cx="6858008" cy="2881425"/>
            <a:chOff x="1" y="-8"/>
            <a:chExt cx="12191999" cy="6592185"/>
          </a:xfrm>
        </p:grpSpPr>
        <p:sp>
          <p:nvSpPr>
            <p:cNvPr id="33" name="等腰三角形 32"/>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5400000">
            <a:off x="7322283" y="1988288"/>
            <a:ext cx="6858008" cy="2881425"/>
            <a:chOff x="1" y="-8"/>
            <a:chExt cx="12191999" cy="6592185"/>
          </a:xfrm>
        </p:grpSpPr>
        <p:sp>
          <p:nvSpPr>
            <p:cNvPr id="39" name="等腰三角形 38"/>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 y="-13940"/>
            <a:ext cx="12191999" cy="2700000"/>
            <a:chOff x="1" y="-8"/>
            <a:chExt cx="12191999" cy="6592185"/>
          </a:xfrm>
        </p:grpSpPr>
        <p:sp>
          <p:nvSpPr>
            <p:cNvPr id="45" name="等腰三角形 44"/>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rot="10800000">
            <a:off x="0" y="4157049"/>
            <a:ext cx="12191999" cy="2700949"/>
            <a:chOff x="1" y="-8"/>
            <a:chExt cx="12191999" cy="6592185"/>
          </a:xfrm>
        </p:grpSpPr>
        <p:sp>
          <p:nvSpPr>
            <p:cNvPr id="51" name="等腰三角形 50"/>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ctrTitle" hasCustomPrompt="1"/>
          </p:nvPr>
        </p:nvSpPr>
        <p:spPr>
          <a:xfrm>
            <a:off x="1598400" y="2804400"/>
            <a:ext cx="8992800" cy="1324800"/>
          </a:xfrm>
        </p:spPr>
        <p:txBody>
          <a:bodyPr anchor="b"/>
          <a:lstStyle>
            <a:lvl1pPr algn="ctr">
              <a:defRPr sz="6000">
                <a:solidFill>
                  <a:schemeClr val="bg1"/>
                </a:solidFill>
              </a:defRPr>
            </a:lvl1pPr>
          </a:lstStyle>
          <a:p>
            <a:r>
              <a:rPr lang="zh-CN" altLang="en-US" dirty="0"/>
              <a:t>编辑标题</a:t>
            </a:r>
            <a:endParaRPr lang="zh-CN" altLang="en-US" dirty="0"/>
          </a:p>
        </p:txBody>
      </p:sp>
      <p:sp>
        <p:nvSpPr>
          <p:cNvPr id="4" name="日期占位符 3"/>
          <p:cNvSpPr>
            <a:spLocks noGrp="1"/>
          </p:cNvSpPr>
          <p:nvPr>
            <p:ph type="dt" sz="half" idx="10"/>
          </p:nvPr>
        </p:nvSpPr>
        <p:spPr/>
        <p:txBody>
          <a:bodyPr/>
          <a:lstStyle/>
          <a:p>
            <a:fld id="{11339461-26C3-43E6-9F3F-D25FA8007E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C3C2B-9A64-4F52-AE74-C735D7918D8C}" type="slidenum">
              <a:rPr lang="zh-CN" altLang="en-US" smtClean="0"/>
            </a:fld>
            <a:endParaRPr lang="zh-CN" altLang="en-US"/>
          </a:p>
        </p:txBody>
      </p:sp>
      <p:cxnSp>
        <p:nvCxnSpPr>
          <p:cNvPr id="56" name="直接连接符 55"/>
          <p:cNvCxnSpPr/>
          <p:nvPr/>
        </p:nvCxnSpPr>
        <p:spPr>
          <a:xfrm>
            <a:off x="2332172" y="4136287"/>
            <a:ext cx="7527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332172" y="2778393"/>
            <a:ext cx="75276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1885320" y="4881548"/>
            <a:ext cx="540000" cy="540000"/>
            <a:chOff x="3203848" y="5589240"/>
            <a:chExt cx="888776" cy="888776"/>
          </a:xfrm>
          <a:effectLst>
            <a:outerShdw blurRad="50800" dist="38100" dir="2700000" algn="tl" rotWithShape="0">
              <a:prstClr val="black">
                <a:alpha val="40000"/>
              </a:prstClr>
            </a:outerShdw>
          </a:effectLst>
        </p:grpSpPr>
        <p:sp>
          <p:nvSpPr>
            <p:cNvPr id="60" name="圆角矩形 59"/>
            <p:cNvSpPr/>
            <p:nvPr/>
          </p:nvSpPr>
          <p:spPr>
            <a:xfrm>
              <a:off x="3203848" y="5589240"/>
              <a:ext cx="888776" cy="8887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1" name="组合 60"/>
            <p:cNvGrpSpPr/>
            <p:nvPr/>
          </p:nvGrpSpPr>
          <p:grpSpPr>
            <a:xfrm>
              <a:off x="3441913" y="5678036"/>
              <a:ext cx="414702" cy="702807"/>
              <a:chOff x="8239568" y="134404"/>
              <a:chExt cx="576000" cy="1180593"/>
            </a:xfrm>
          </p:grpSpPr>
          <p:sp>
            <p:nvSpPr>
              <p:cNvPr id="62" name="圆角矩形 6"/>
              <p:cNvSpPr/>
              <p:nvPr/>
            </p:nvSpPr>
            <p:spPr>
              <a:xfrm>
                <a:off x="8371769" y="134404"/>
                <a:ext cx="319009" cy="732394"/>
              </a:xfrm>
              <a:custGeom>
                <a:avLst/>
                <a:gdLst/>
                <a:ahLst/>
                <a:cxnLst/>
                <a:rect l="l" t="t" r="r" b="b"/>
                <a:pathLst>
                  <a:path w="720000" h="1205858">
                    <a:moveTo>
                      <a:pt x="0" y="651697"/>
                    </a:moveTo>
                    <a:lnTo>
                      <a:pt x="720000" y="651697"/>
                    </a:lnTo>
                    <a:lnTo>
                      <a:pt x="720000" y="845858"/>
                    </a:lnTo>
                    <a:cubicBezTo>
                      <a:pt x="720000" y="1044681"/>
                      <a:pt x="558823" y="1205858"/>
                      <a:pt x="360000" y="1205858"/>
                    </a:cubicBezTo>
                    <a:cubicBezTo>
                      <a:pt x="161177" y="1205858"/>
                      <a:pt x="0" y="1044681"/>
                      <a:pt x="0" y="845858"/>
                    </a:cubicBezTo>
                    <a:close/>
                    <a:moveTo>
                      <a:pt x="360000" y="0"/>
                    </a:moveTo>
                    <a:cubicBezTo>
                      <a:pt x="558823" y="0"/>
                      <a:pt x="720000" y="161177"/>
                      <a:pt x="720000" y="360000"/>
                    </a:cubicBezTo>
                    <a:lnTo>
                      <a:pt x="720000" y="527978"/>
                    </a:lnTo>
                    <a:lnTo>
                      <a:pt x="0" y="527978"/>
                    </a:lnTo>
                    <a:lnTo>
                      <a:pt x="0" y="360000"/>
                    </a:lnTo>
                    <a:cubicBezTo>
                      <a:pt x="0" y="161177"/>
                      <a:pt x="161177" y="0"/>
                      <a:pt x="360000" y="0"/>
                    </a:cubicBezTo>
                    <a:close/>
                  </a:path>
                </a:pathLst>
              </a:cu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3" name="同心圆 8"/>
              <p:cNvSpPr/>
              <p:nvPr/>
            </p:nvSpPr>
            <p:spPr>
              <a:xfrm>
                <a:off x="8239568" y="693211"/>
                <a:ext cx="576000" cy="288000"/>
              </a:xfrm>
              <a:custGeom>
                <a:avLst/>
                <a:gdLst/>
                <a:ahLst/>
                <a:cxnLst/>
                <a:rect l="l" t="t" r="r" b="b"/>
                <a:pathLst>
                  <a:path w="717542" h="347808">
                    <a:moveTo>
                      <a:pt x="0" y="0"/>
                    </a:moveTo>
                    <a:lnTo>
                      <a:pt x="72439" y="0"/>
                    </a:lnTo>
                    <a:cubicBezTo>
                      <a:pt x="77874" y="153183"/>
                      <a:pt x="204053" y="275369"/>
                      <a:pt x="358771" y="275369"/>
                    </a:cubicBezTo>
                    <a:cubicBezTo>
                      <a:pt x="513489" y="275369"/>
                      <a:pt x="639668" y="153183"/>
                      <a:pt x="645103" y="0"/>
                    </a:cubicBezTo>
                    <a:lnTo>
                      <a:pt x="717542" y="0"/>
                    </a:lnTo>
                    <a:cubicBezTo>
                      <a:pt x="712121" y="193197"/>
                      <a:pt x="553502" y="347808"/>
                      <a:pt x="358771" y="347808"/>
                    </a:cubicBezTo>
                    <a:cubicBezTo>
                      <a:pt x="164040" y="347808"/>
                      <a:pt x="5421" y="193197"/>
                      <a:pt x="0" y="0"/>
                    </a:cubicBezTo>
                    <a:close/>
                  </a:path>
                </a:pathLst>
              </a:cu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4" name="矩形 63"/>
              <p:cNvSpPr/>
              <p:nvPr/>
            </p:nvSpPr>
            <p:spPr>
              <a:xfrm flipH="1">
                <a:off x="8489768" y="972210"/>
                <a:ext cx="108000" cy="287775"/>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圆角矩形 64"/>
              <p:cNvSpPr/>
              <p:nvPr/>
            </p:nvSpPr>
            <p:spPr>
              <a:xfrm>
                <a:off x="8405071" y="1197235"/>
                <a:ext cx="294384" cy="117762"/>
              </a:xfrm>
              <a:prstGeom prst="round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66" name="组合 65"/>
          <p:cNvGrpSpPr/>
          <p:nvPr/>
        </p:nvGrpSpPr>
        <p:grpSpPr>
          <a:xfrm>
            <a:off x="8216005" y="4864095"/>
            <a:ext cx="540000" cy="540000"/>
            <a:chOff x="4883113" y="5589240"/>
            <a:chExt cx="888776" cy="888776"/>
          </a:xfrm>
          <a:effectLst>
            <a:outerShdw blurRad="50800" dist="38100" dir="2700000" algn="tl" rotWithShape="0">
              <a:prstClr val="black">
                <a:alpha val="40000"/>
              </a:prstClr>
            </a:outerShdw>
          </a:effectLst>
        </p:grpSpPr>
        <p:sp>
          <p:nvSpPr>
            <p:cNvPr id="67" name="圆角矩形 66"/>
            <p:cNvSpPr/>
            <p:nvPr/>
          </p:nvSpPr>
          <p:spPr>
            <a:xfrm>
              <a:off x="4883113" y="5589240"/>
              <a:ext cx="888776" cy="8887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68" name="组合 67"/>
            <p:cNvGrpSpPr/>
            <p:nvPr/>
          </p:nvGrpSpPr>
          <p:grpSpPr>
            <a:xfrm>
              <a:off x="5036285" y="5711283"/>
              <a:ext cx="582433" cy="598821"/>
              <a:chOff x="7650392" y="519004"/>
              <a:chExt cx="900000" cy="925323"/>
            </a:xfrm>
          </p:grpSpPr>
          <p:sp>
            <p:nvSpPr>
              <p:cNvPr id="69" name="椭圆 68"/>
              <p:cNvSpPr/>
              <p:nvPr/>
            </p:nvSpPr>
            <p:spPr>
              <a:xfrm>
                <a:off x="7884368" y="519004"/>
                <a:ext cx="432048" cy="432000"/>
              </a:xfrm>
              <a:prstGeom prst="ellipse">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14"/>
              <p:cNvSpPr/>
              <p:nvPr/>
            </p:nvSpPr>
            <p:spPr>
              <a:xfrm>
                <a:off x="7650392" y="897884"/>
                <a:ext cx="900000" cy="546443"/>
              </a:xfrm>
              <a:custGeom>
                <a:avLst/>
                <a:gdLst/>
                <a:ahLst/>
                <a:cxnLst/>
                <a:rect l="l" t="t" r="r" b="b"/>
                <a:pathLst>
                  <a:path w="900000" h="546443">
                    <a:moveTo>
                      <a:pt x="499808" y="112604"/>
                    </a:moveTo>
                    <a:lnTo>
                      <a:pt x="451334" y="430183"/>
                    </a:lnTo>
                    <a:lnTo>
                      <a:pt x="402993" y="113473"/>
                    </a:lnTo>
                    <a:cubicBezTo>
                      <a:pt x="418076" y="117163"/>
                      <a:pt x="433831" y="118939"/>
                      <a:pt x="450000" y="118939"/>
                    </a:cubicBezTo>
                    <a:cubicBezTo>
                      <a:pt x="467188" y="118939"/>
                      <a:pt x="483907" y="116932"/>
                      <a:pt x="499808" y="112604"/>
                    </a:cubicBezTo>
                    <a:close/>
                    <a:moveTo>
                      <a:pt x="235386" y="0"/>
                    </a:moveTo>
                    <a:lnTo>
                      <a:pt x="447289" y="456689"/>
                    </a:lnTo>
                    <a:lnTo>
                      <a:pt x="441361" y="495522"/>
                    </a:lnTo>
                    <a:lnTo>
                      <a:pt x="453487" y="470047"/>
                    </a:lnTo>
                    <a:lnTo>
                      <a:pt x="459346" y="482674"/>
                    </a:lnTo>
                    <a:lnTo>
                      <a:pt x="456464" y="463792"/>
                    </a:lnTo>
                    <a:lnTo>
                      <a:pt x="674327" y="6087"/>
                    </a:lnTo>
                    <a:cubicBezTo>
                      <a:pt x="809638" y="94038"/>
                      <a:pt x="900000" y="261844"/>
                      <a:pt x="900000" y="454019"/>
                    </a:cubicBezTo>
                    <a:lnTo>
                      <a:pt x="891931" y="546443"/>
                    </a:lnTo>
                    <a:lnTo>
                      <a:pt x="8070" y="546443"/>
                    </a:lnTo>
                    <a:cubicBezTo>
                      <a:pt x="2445" y="516584"/>
                      <a:pt x="0" y="485632"/>
                      <a:pt x="0" y="454019"/>
                    </a:cubicBezTo>
                    <a:cubicBezTo>
                      <a:pt x="0" y="257268"/>
                      <a:pt x="94717" y="86059"/>
                      <a:pt x="235386" y="0"/>
                    </a:cubicBezTo>
                    <a:close/>
                  </a:path>
                </a:pathLst>
              </a:cu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71" name="组合 70"/>
          <p:cNvGrpSpPr/>
          <p:nvPr/>
        </p:nvGrpSpPr>
        <p:grpSpPr>
          <a:xfrm>
            <a:off x="4680690" y="4886347"/>
            <a:ext cx="540000" cy="540000"/>
            <a:chOff x="6516216" y="5589955"/>
            <a:chExt cx="888776" cy="888776"/>
          </a:xfrm>
          <a:effectLst>
            <a:outerShdw blurRad="50800" dist="38100" dir="2700000" algn="tl" rotWithShape="0">
              <a:prstClr val="black">
                <a:alpha val="40000"/>
              </a:prstClr>
            </a:outerShdw>
          </a:effectLst>
        </p:grpSpPr>
        <p:sp>
          <p:nvSpPr>
            <p:cNvPr id="72" name="圆角矩形 71"/>
            <p:cNvSpPr/>
            <p:nvPr/>
          </p:nvSpPr>
          <p:spPr>
            <a:xfrm>
              <a:off x="6516216" y="5589955"/>
              <a:ext cx="888776" cy="88877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73" name="组合 72"/>
            <p:cNvGrpSpPr/>
            <p:nvPr/>
          </p:nvGrpSpPr>
          <p:grpSpPr>
            <a:xfrm>
              <a:off x="6662228" y="5691619"/>
              <a:ext cx="596752" cy="638149"/>
              <a:chOff x="5724128" y="374586"/>
              <a:chExt cx="864256" cy="924210"/>
            </a:xfrm>
          </p:grpSpPr>
          <p:sp>
            <p:nvSpPr>
              <p:cNvPr id="74" name="等腰三角形 73"/>
              <p:cNvSpPr/>
              <p:nvPr/>
            </p:nvSpPr>
            <p:spPr>
              <a:xfrm>
                <a:off x="5724128" y="374586"/>
                <a:ext cx="864256" cy="245320"/>
              </a:xfrm>
              <a:prstGeom prst="triangle">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矩形 74"/>
              <p:cNvSpPr/>
              <p:nvPr/>
            </p:nvSpPr>
            <p:spPr>
              <a:xfrm>
                <a:off x="5888376" y="653320"/>
                <a:ext cx="144016" cy="498314"/>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矩形 75"/>
              <p:cNvSpPr/>
              <p:nvPr/>
            </p:nvSpPr>
            <p:spPr>
              <a:xfrm>
                <a:off x="6090263" y="653321"/>
                <a:ext cx="144017" cy="498314"/>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7" name="矩形 76"/>
              <p:cNvSpPr/>
              <p:nvPr/>
            </p:nvSpPr>
            <p:spPr>
              <a:xfrm>
                <a:off x="6301336" y="653320"/>
                <a:ext cx="144016" cy="498314"/>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8" name="矩形 77"/>
              <p:cNvSpPr/>
              <p:nvPr/>
            </p:nvSpPr>
            <p:spPr>
              <a:xfrm>
                <a:off x="5772896" y="1154796"/>
                <a:ext cx="792000" cy="144000"/>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339461-26C3-43E6-9F3F-D25FA8007E0E}"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3C3C2B-9A64-4F52-AE74-C735D7918D8C}" type="slidenum">
              <a:rPr lang="zh-CN" altLang="en-US" smtClean="0"/>
            </a:fld>
            <a:endParaRPr lang="zh-CN" altLang="en-US"/>
          </a:p>
        </p:txBody>
      </p:sp>
      <p:sp>
        <p:nvSpPr>
          <p:cNvPr id="7" name="内容占位符 6"/>
          <p:cNvSpPr>
            <a:spLocks noGrp="1"/>
          </p:cNvSpPr>
          <p:nvPr>
            <p:ph sz="quarter" idx="13"/>
          </p:nvPr>
        </p:nvSpPr>
        <p:spPr>
          <a:xfrm>
            <a:off x="838200" y="339725"/>
            <a:ext cx="10515600" cy="5827713"/>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1339461-26C3-43E6-9F3F-D25FA8007E0E}"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11339461-26C3-43E6-9F3F-D25FA8007E0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6350" y="0"/>
            <a:ext cx="12192000" cy="6858000"/>
          </a:xfrm>
          <a:prstGeom prst="rect">
            <a:avLst/>
          </a:prstGeom>
          <a:solidFill>
            <a:srgbClr val="133141">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1288800" y="2617200"/>
            <a:ext cx="4327200" cy="583200"/>
          </a:xfrm>
        </p:spPr>
        <p:txBody>
          <a:bodyPr anchor="b">
            <a:noAutofit/>
          </a:bodyPr>
          <a:lstStyle>
            <a:lvl1pPr>
              <a:defRPr sz="4000">
                <a:solidFill>
                  <a:schemeClr val="bg1"/>
                </a:solidFill>
              </a:defRPr>
            </a:lvl1pPr>
          </a:lstStyle>
          <a:p>
            <a:r>
              <a:rPr lang="zh-CN" altLang="en-US" dirty="0"/>
              <a:t>编辑标题</a:t>
            </a:r>
            <a:endParaRPr lang="zh-CN" altLang="en-US" dirty="0"/>
          </a:p>
        </p:txBody>
      </p:sp>
      <p:sp>
        <p:nvSpPr>
          <p:cNvPr id="3" name="文本占位符 2"/>
          <p:cNvSpPr>
            <a:spLocks noGrp="1"/>
          </p:cNvSpPr>
          <p:nvPr>
            <p:ph type="body" idx="1"/>
          </p:nvPr>
        </p:nvSpPr>
        <p:spPr>
          <a:xfrm>
            <a:off x="644400" y="3261600"/>
            <a:ext cx="8470800" cy="1375200"/>
          </a:xfrm>
        </p:spPr>
        <p:txBody>
          <a:bodyP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11339461-26C3-43E6-9F3F-D25FA8007E0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1339461-26C3-43E6-9F3F-D25FA8007E0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29821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1339461-26C3-43E6-9F3F-D25FA8007E0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 name="组合 1"/>
          <p:cNvGrpSpPr/>
          <p:nvPr/>
        </p:nvGrpSpPr>
        <p:grpSpPr>
          <a:xfrm>
            <a:off x="0" y="-13940"/>
            <a:ext cx="12195008" cy="6871949"/>
            <a:chOff x="0" y="-13940"/>
            <a:chExt cx="12195008" cy="6871949"/>
          </a:xfrm>
        </p:grpSpPr>
        <p:grpSp>
          <p:nvGrpSpPr>
            <p:cNvPr id="8" name="组合 7"/>
            <p:cNvGrpSpPr/>
            <p:nvPr/>
          </p:nvGrpSpPr>
          <p:grpSpPr>
            <a:xfrm>
              <a:off x="1" y="-7"/>
              <a:ext cx="12191999" cy="6858007"/>
              <a:chOff x="1" y="-8"/>
              <a:chExt cx="12191999" cy="6592185"/>
            </a:xfrm>
          </p:grpSpPr>
          <p:sp>
            <p:nvSpPr>
              <p:cNvPr id="9" name="等腰三角形 8"/>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10800000">
              <a:off x="1" y="-7"/>
              <a:ext cx="12191999" cy="6858007"/>
              <a:chOff x="1" y="-8"/>
              <a:chExt cx="12191999" cy="6592185"/>
            </a:xfrm>
          </p:grpSpPr>
          <p:sp>
            <p:nvSpPr>
              <p:cNvPr id="15" name="等腰三角形 14"/>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16200000">
              <a:off x="62005" y="1"/>
              <a:ext cx="6858008" cy="6858007"/>
              <a:chOff x="1" y="-8"/>
              <a:chExt cx="12191999" cy="6592185"/>
            </a:xfrm>
          </p:grpSpPr>
          <p:sp>
            <p:nvSpPr>
              <p:cNvPr id="21" name="等腰三角形 20"/>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5400000">
              <a:off x="5337001" y="-7"/>
              <a:ext cx="6858008" cy="6858007"/>
              <a:chOff x="1" y="-8"/>
              <a:chExt cx="12191999" cy="6592185"/>
            </a:xfrm>
          </p:grpSpPr>
          <p:sp>
            <p:nvSpPr>
              <p:cNvPr id="27" name="等腰三角形 26"/>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rot="16200000">
              <a:off x="-1988291" y="1988288"/>
              <a:ext cx="6858008" cy="2881425"/>
              <a:chOff x="1" y="-8"/>
              <a:chExt cx="12191999" cy="6592185"/>
            </a:xfrm>
          </p:grpSpPr>
          <p:sp>
            <p:nvSpPr>
              <p:cNvPr id="33" name="等腰三角形 32"/>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5400000">
              <a:off x="7322283" y="1988288"/>
              <a:ext cx="6858008" cy="2881425"/>
              <a:chOff x="1" y="-8"/>
              <a:chExt cx="12191999" cy="6592185"/>
            </a:xfrm>
          </p:grpSpPr>
          <p:sp>
            <p:nvSpPr>
              <p:cNvPr id="39" name="等腰三角形 38"/>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 y="-13940"/>
              <a:ext cx="12191999" cy="2700000"/>
              <a:chOff x="1" y="-8"/>
              <a:chExt cx="12191999" cy="6592185"/>
            </a:xfrm>
          </p:grpSpPr>
          <p:sp>
            <p:nvSpPr>
              <p:cNvPr id="45" name="等腰三角形 44"/>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rot="10800000">
              <a:off x="0" y="4157049"/>
              <a:ext cx="12191999" cy="2700949"/>
              <a:chOff x="1" y="-8"/>
              <a:chExt cx="12191999" cy="6592185"/>
            </a:xfrm>
          </p:grpSpPr>
          <p:sp>
            <p:nvSpPr>
              <p:cNvPr id="51" name="等腰三角形 50"/>
              <p:cNvSpPr/>
              <p:nvPr/>
            </p:nvSpPr>
            <p:spPr>
              <a:xfrm rot="10800000">
                <a:off x="3" y="-8"/>
                <a:ext cx="12191993" cy="659218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0800000">
                <a:off x="3" y="1406"/>
                <a:ext cx="12191996" cy="477222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1" y="1409"/>
                <a:ext cx="12191996" cy="4102181"/>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p:cNvSpPr/>
              <p:nvPr/>
            </p:nvSpPr>
            <p:spPr>
              <a:xfrm rot="10800000">
                <a:off x="3" y="1406"/>
                <a:ext cx="12191996" cy="5375919"/>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p:cNvSpPr/>
              <p:nvPr/>
            </p:nvSpPr>
            <p:spPr>
              <a:xfrm rot="10800000">
                <a:off x="4" y="-6"/>
                <a:ext cx="12191996" cy="5959905"/>
              </a:xfrm>
              <a:prstGeom prst="triangle">
                <a:avLst/>
              </a:prstGeom>
              <a:solidFill>
                <a:srgbClr val="194258">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日期占位符 3"/>
          <p:cNvSpPr>
            <a:spLocks noGrp="1"/>
          </p:cNvSpPr>
          <p:nvPr>
            <p:ph type="dt" sz="half" idx="10"/>
          </p:nvPr>
        </p:nvSpPr>
        <p:spPr/>
        <p:txBody>
          <a:bodyPr/>
          <a:lstStyle/>
          <a:p>
            <a:fld id="{11339461-26C3-43E6-9F3F-D25FA8007E0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C3C2B-9A64-4F52-AE74-C735D7918D8C}" type="slidenum">
              <a:rPr lang="zh-CN" altLang="en-US" smtClean="0"/>
            </a:fld>
            <a:endParaRPr lang="zh-CN" altLang="en-US"/>
          </a:p>
        </p:txBody>
      </p:sp>
      <p:sp>
        <p:nvSpPr>
          <p:cNvPr id="56" name="标题 1"/>
          <p:cNvSpPr>
            <a:spLocks noGrp="1"/>
          </p:cNvSpPr>
          <p:nvPr>
            <p:ph type="title" hasCustomPrompt="1"/>
          </p:nvPr>
        </p:nvSpPr>
        <p:spPr>
          <a:xfrm>
            <a:off x="2100026" y="2843791"/>
            <a:ext cx="8200800" cy="1325563"/>
          </a:xfrm>
        </p:spPr>
        <p:txBody>
          <a:bodyPr/>
          <a:lstStyle>
            <a:lvl1pPr algn="ctr">
              <a:defRPr>
                <a:solidFill>
                  <a:schemeClr val="bg1"/>
                </a:solidFill>
              </a:defRPr>
            </a:lvl1pPr>
          </a:lstStyle>
          <a:p>
            <a:r>
              <a:rPr lang="zh-CN" altLang="en-US" dirty="0"/>
              <a:t>单击此处编辑标题</a:t>
            </a:r>
            <a:endParaRPr lang="zh-CN" altLang="en-US" dirty="0"/>
          </a:p>
        </p:txBody>
      </p:sp>
      <p:cxnSp>
        <p:nvCxnSpPr>
          <p:cNvPr id="57" name="直接连接符 56"/>
          <p:cNvCxnSpPr/>
          <p:nvPr/>
        </p:nvCxnSpPr>
        <p:spPr>
          <a:xfrm>
            <a:off x="2031207" y="2786330"/>
            <a:ext cx="81295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031207" y="4205555"/>
            <a:ext cx="81295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sz="quarter" idx="13" hasCustomPrompt="1"/>
          </p:nvPr>
        </p:nvSpPr>
        <p:spPr>
          <a:xfrm>
            <a:off x="4073653" y="4654550"/>
            <a:ext cx="4253547" cy="536649"/>
          </a:xfrm>
        </p:spPr>
        <p:txBody>
          <a:bodyPr/>
          <a:lstStyle>
            <a:lvl1pPr marL="0" indent="0" algn="ctr">
              <a:buFontTx/>
              <a:buNone/>
              <a:defRPr>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339461-26C3-43E6-9F3F-D25FA8007E0E}" type="datetimeFigureOut">
              <a:rPr lang="zh-CN" altLang="en-US" smtClean="0"/>
            </a:fld>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lstStyle>
            <a:lvl1pPr>
              <a:defRPr sz="3200"/>
            </a:lvl1pPr>
          </a:lstStyle>
          <a:p>
            <a:r>
              <a:rPr lang="zh-CN" altLang="en-US" dirty="0"/>
              <a:t>单击此处编辑母版标题样式</a:t>
            </a:r>
            <a:endParaRPr lang="zh-CN" altLang="en-US" dirty="0"/>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11339461-26C3-43E6-9F3F-D25FA8007E0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C3C2B-9A64-4F52-AE74-C735D7918D8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bg>
      <p:bgPr>
        <a:solidFill>
          <a:srgbClr val="FFFFFF"/>
        </a:solidFill>
        <a:effectLst/>
      </p:bgPr>
    </p:bg>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lvl1pPr>
              <a:defRPr>
                <a:solidFill>
                  <a:schemeClr val="bg1"/>
                </a:solidFill>
              </a:defRPr>
            </a:lvl1pPr>
          </a:lstStyle>
          <a:p>
            <a:r>
              <a:rPr lang="zh-CN" altLang="en-US" dirty="0"/>
              <a:t>单击此处编辑母版标题样式</a:t>
            </a:r>
            <a:endParaRPr lang="en-US" dirty="0"/>
          </a:p>
        </p:txBody>
      </p:sp>
      <p:sp>
        <p:nvSpPr>
          <p:cNvPr id="3" name="KSO_BC1"/>
          <p:cNvSpPr>
            <a:spLocks noGrp="1"/>
          </p:cNvSpPr>
          <p:nvPr>
            <p:ph type="body" orient="vert" idx="1" hasCustomPrompt="1"/>
          </p:nvPr>
        </p:nvSpPr>
        <p:spPr>
          <a:xfrm>
            <a:off x="838201" y="365127"/>
            <a:ext cx="9165368" cy="5811839"/>
          </a:xfrm>
        </p:spPr>
        <p:txBody>
          <a:bodyPr vert="eaVert"/>
          <a:lstStyle>
            <a:lvl1pPr>
              <a:defRPr sz="2400"/>
            </a:lvl1pPr>
            <a:lvl2pPr>
              <a:defRPr sz="2000"/>
            </a:lvl2pPr>
            <a:lvl3pPr>
              <a:defRPr sz="1800"/>
            </a:lvl3pPr>
            <a:lvl4pPr>
              <a:defRPr sz="1800"/>
            </a:lvl4pPr>
            <a:lvl5pPr>
              <a:defRPr sz="1800"/>
            </a:lvl5pPr>
          </a:lstStyle>
          <a:p>
            <a:r>
              <a:rPr lang="zh-CN" altLang="en-US" sz="2400" dirty="0"/>
              <a:t>单击此处编辑文本</a:t>
            </a:r>
            <a:endParaRPr lang="en-US" altLang="zh-CN" sz="2400" dirty="0"/>
          </a:p>
          <a:p>
            <a:pPr lvl="1"/>
            <a:r>
              <a:rPr lang="zh-CN" altLang="en-US" sz="2000" dirty="0"/>
              <a:t>第二级</a:t>
            </a:r>
            <a:endParaRPr lang="zh-CN" altLang="en-US" sz="2000" dirty="0"/>
          </a:p>
          <a:p>
            <a:pPr lvl="2"/>
            <a:r>
              <a:rPr lang="zh-CN" altLang="en-US" sz="1800" dirty="0"/>
              <a:t>第三级</a:t>
            </a:r>
            <a:endParaRPr lang="zh-CN" altLang="en-US" sz="1800"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EC948219-42E5-4773-BCBC-1C9105904A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47C97B-BE14-424C-BC40-0C6823A4075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2000">
                <a:solidFill>
                  <a:schemeClr val="tx1">
                    <a:tint val="75000"/>
                  </a:schemeClr>
                </a:solidFill>
              </a:defRPr>
            </a:lvl1pPr>
          </a:lstStyle>
          <a:p>
            <a:fld id="{11339461-26C3-43E6-9F3F-D25FA8007E0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2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9E3C3C2B-9A64-4F52-AE74-C735D7918D8C}" type="slidenum">
              <a:rPr lang="zh-CN" altLang="en-US" smtClean="0"/>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tags" Target="../tags/tag14.xml"/><Relationship Id="rId4" Type="http://schemas.openxmlformats.org/officeDocument/2006/relationships/image" Target="../media/image21.wmf"/><Relationship Id="rId3" Type="http://schemas.openxmlformats.org/officeDocument/2006/relationships/oleObject" Target="../embeddings/oleObject2.bin"/><Relationship Id="rId2" Type="http://schemas.openxmlformats.org/officeDocument/2006/relationships/image" Target="../media/image20.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tags" Target="../tags/tag18.xml"/><Relationship Id="rId2" Type="http://schemas.openxmlformats.org/officeDocument/2006/relationships/image" Target="../media/image22.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9.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tags" Target="../tags/tag2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tags" Target="../tags/tag25.xml"/><Relationship Id="rId2" Type="http://schemas.openxmlformats.org/officeDocument/2006/relationships/image" Target="../media/image31.wmf"/><Relationship Id="rId1"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26.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7.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tags" Target="../tags/tag29.xml"/><Relationship Id="rId5" Type="http://schemas.openxmlformats.org/officeDocument/2006/relationships/image" Target="../media/image38.wmf"/><Relationship Id="rId4" Type="http://schemas.openxmlformats.org/officeDocument/2006/relationships/oleObject" Target="../embeddings/oleObject7.bin"/><Relationship Id="rId3" Type="http://schemas.openxmlformats.org/officeDocument/2006/relationships/image" Target="../media/image37.wmf"/><Relationship Id="rId2" Type="http://schemas.openxmlformats.org/officeDocument/2006/relationships/oleObject" Target="../embeddings/oleObject6.bin"/><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39.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4.xml"/><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9.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2.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4.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1" Type="http://schemas.openxmlformats.org/officeDocument/2006/relationships/slideLayout" Target="../slideLayouts/slideLayout7.xml"/><Relationship Id="rId10" Type="http://schemas.openxmlformats.org/officeDocument/2006/relationships/tags" Target="../tags/tag9.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525" y="2540"/>
            <a:ext cx="12172315" cy="6852920"/>
          </a:xfrm>
          <a:prstGeom prst="rect">
            <a:avLst/>
          </a:prstGeom>
        </p:spPr>
      </p:pic>
      <p:sp>
        <p:nvSpPr>
          <p:cNvPr id="2" name="标题 1"/>
          <p:cNvSpPr>
            <a:spLocks noGrp="1"/>
          </p:cNvSpPr>
          <p:nvPr>
            <p:ph type="ctrTitle"/>
          </p:nvPr>
        </p:nvSpPr>
        <p:spPr>
          <a:xfrm>
            <a:off x="1599670" y="2173845"/>
            <a:ext cx="8992800" cy="1324800"/>
          </a:xfrm>
        </p:spPr>
        <p:txBody>
          <a:bodyPr>
            <a:noAutofit/>
          </a:bodyPr>
          <a:lstStyle/>
          <a:p>
            <a:r>
              <a:rPr lang="en-US" altLang="zh-CN" sz="4000" b="1" spc="3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Google</a:t>
            </a:r>
            <a:r>
              <a:rPr lang="zh-CN" altLang="zh-CN" sz="4000" b="1" spc="3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深度学习框架</a:t>
            </a:r>
            <a:r>
              <a:rPr lang="en-US" altLang="zh-CN" sz="4000" b="1" spc="3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TensorFlow</a:t>
            </a:r>
            <a:endParaRPr lang="zh-CN" altLang="en-US" sz="4000" b="1" spc="3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50645" y="563880"/>
            <a:ext cx="3991610" cy="1965960"/>
          </a:xfrm>
          <a:prstGeom prst="rect">
            <a:avLst/>
          </a:prstGeom>
        </p:spPr>
      </p:pic>
      <p:sp>
        <p:nvSpPr>
          <p:cNvPr id="3" name="文本框 2"/>
          <p:cNvSpPr txBox="1"/>
          <p:nvPr/>
        </p:nvSpPr>
        <p:spPr>
          <a:xfrm>
            <a:off x="1102360" y="3082290"/>
            <a:ext cx="10636250" cy="1753235"/>
          </a:xfrm>
          <a:prstGeom prst="rect">
            <a:avLst/>
          </a:prstGeom>
          <a:noFill/>
        </p:spPr>
        <p:txBody>
          <a:bodyPr wrap="square" rtlCol="0">
            <a:spAutoFit/>
          </a:bodyPr>
          <a:lstStyle/>
          <a:p>
            <a:pPr>
              <a:lnSpc>
                <a:spcPct val="150000"/>
              </a:lnSpc>
            </a:pPr>
            <a:r>
              <a:rPr lang="zh-CN" altLang="en-US" sz="2400"/>
              <a:t>图</a:t>
            </a:r>
            <a:r>
              <a:rPr lang="en-US" altLang="zh-CN" sz="2400"/>
              <a:t>5</a:t>
            </a:r>
            <a:r>
              <a:rPr lang="zh-CN" altLang="en-US" sz="2400"/>
              <a:t>中的每一个节点都是一个运算，而每一条边代表了计算之间的依赖关系。如果一个运算的输入依赖于另一个计算的输出，那么这两个运算有依赖关系。</a:t>
            </a:r>
            <a:endParaRPr lang="zh-CN" altLang="en-US" sz="2400"/>
          </a:p>
          <a:p>
            <a:pPr>
              <a:lnSpc>
                <a:spcPct val="150000"/>
              </a:lnSpc>
            </a:pPr>
            <a:r>
              <a:rPr lang="zh-CN" altLang="en-US" sz="2400"/>
              <a:t>在图中计算</a:t>
            </a:r>
            <a:r>
              <a:rPr lang="en-US" altLang="zh-CN" sz="2400"/>
              <a:t>add</a:t>
            </a:r>
            <a:r>
              <a:rPr lang="zh-CN" altLang="en-US" sz="2400"/>
              <a:t>依赖读取</a:t>
            </a:r>
            <a:r>
              <a:rPr lang="en-US" altLang="zh-CN" sz="2400"/>
              <a:t>a</a:t>
            </a:r>
            <a:r>
              <a:rPr lang="zh-CN" altLang="en-US" sz="2400"/>
              <a:t>和</a:t>
            </a:r>
            <a:r>
              <a:rPr lang="en-US" altLang="zh-CN" sz="2400"/>
              <a:t>b</a:t>
            </a:r>
            <a:r>
              <a:rPr lang="zh-CN" altLang="en-US" sz="2400"/>
              <a:t>两个常量的数值。</a:t>
            </a:r>
            <a:endParaRPr lang="zh-CN" altLang="en-US" sz="2400"/>
          </a:p>
        </p:txBody>
      </p:sp>
      <p:sp>
        <p:nvSpPr>
          <p:cNvPr id="4" name="文本框 3"/>
          <p:cNvSpPr txBox="1"/>
          <p:nvPr/>
        </p:nvSpPr>
        <p:spPr>
          <a:xfrm>
            <a:off x="1102360" y="2713990"/>
            <a:ext cx="4488180" cy="368300"/>
          </a:xfrm>
          <a:prstGeom prst="rect">
            <a:avLst/>
          </a:prstGeom>
          <a:noFill/>
        </p:spPr>
        <p:txBody>
          <a:bodyPr wrap="none" rtlCol="0" anchor="t">
            <a:spAutoFit/>
          </a:bodyPr>
          <a:p>
            <a:r>
              <a:rPr lang="zh-CN" altLang="en-US">
                <a:sym typeface="+mn-ea"/>
              </a:rPr>
              <a:t>图</a:t>
            </a:r>
            <a:r>
              <a:rPr lang="en-US" altLang="zh-CN">
                <a:sym typeface="+mn-ea"/>
              </a:rPr>
              <a:t>5 </a:t>
            </a:r>
            <a:r>
              <a:rPr lang="zh-CN" altLang="en-US">
                <a:sym typeface="+mn-ea"/>
              </a:rPr>
              <a:t>不同深度学习工具社区流行度指标比较</a:t>
            </a:r>
            <a:endParaRPr lang="zh-CN" altLang="en-US"/>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95375" y="1287780"/>
            <a:ext cx="10275570" cy="2830195"/>
          </a:xfrm>
          <a:prstGeom prst="rect">
            <a:avLst/>
          </a:prstGeom>
          <a:noFill/>
        </p:spPr>
        <p:txBody>
          <a:bodyPr wrap="square" rtlCol="0">
            <a:spAutoFit/>
          </a:bodyPr>
          <a:p>
            <a:r>
              <a:rPr lang="zh-CN" altLang="en-US" sz="2000"/>
              <a:t>在tensorflow程序中，系统会维护一个默认的计算图，通过tf.get_default_graph()函数可以获取当前默认的计算图，为了向默认的计算图中添加一个操作，我们只需要简单的调用一个函数：</a:t>
            </a:r>
            <a:endParaRPr lang="zh-CN" altLang="en-US" sz="2000"/>
          </a:p>
          <a:p>
            <a:r>
              <a:rPr lang="zh-CN" altLang="en-US" sz="2000"/>
              <a:t>c = tf.constant(3.0) </a:t>
            </a:r>
            <a:endParaRPr lang="zh-CN" altLang="en-US" sz="2000"/>
          </a:p>
          <a:p>
            <a:r>
              <a:rPr lang="zh-CN" altLang="en-US" sz="2000"/>
              <a:t>assert c.graph == tf.get_default_graph() </a:t>
            </a:r>
            <a:endParaRPr lang="zh-CN" altLang="en-US" sz="2000"/>
          </a:p>
          <a:p>
            <a:endParaRPr lang="zh-CN" altLang="en-US" sz="2000"/>
          </a:p>
          <a:p>
            <a:r>
              <a:rPr lang="zh-CN" altLang="en-US" sz="2000"/>
              <a:t>除了使用默认的计算图，Tensorflow支持通过tf.Graph()函数来生成新的计算图，不同计算图的张量和运算都不会共享，使用tf.Graph.as_default()覆盖当前的默认图。</a:t>
            </a:r>
            <a:endParaRPr lang="zh-CN" altLang="en-US" sz="2000"/>
          </a:p>
          <a:p>
            <a:endParaRPr lang="zh-CN" altLang="en-US"/>
          </a:p>
        </p:txBody>
      </p:sp>
      <p:graphicFrame>
        <p:nvGraphicFramePr>
          <p:cNvPr id="3" name="对象 2"/>
          <p:cNvGraphicFramePr/>
          <p:nvPr/>
        </p:nvGraphicFramePr>
        <p:xfrm>
          <a:off x="2271395" y="4201795"/>
          <a:ext cx="2495550" cy="1209040"/>
        </p:xfrm>
        <a:graphic>
          <a:graphicData uri="http://schemas.openxmlformats.org/presentationml/2006/ole">
            <mc:AlternateContent xmlns:mc="http://schemas.openxmlformats.org/markup-compatibility/2006">
              <mc:Choice xmlns:v="urn:schemas-microsoft-com:vml" Requires="v">
                <p:oleObj spid="_x0000_s4" name="" r:id="rId1" imgW="1885950" imgH="819150" progId="Paint.Picture">
                  <p:embed/>
                </p:oleObj>
              </mc:Choice>
              <mc:Fallback>
                <p:oleObj name="" r:id="rId1" imgW="1885950" imgH="819150" progId="Paint.Picture">
                  <p:embed/>
                  <p:pic>
                    <p:nvPicPr>
                      <p:cNvPr id="0" name="图片 3"/>
                      <p:cNvPicPr/>
                      <p:nvPr/>
                    </p:nvPicPr>
                    <p:blipFill>
                      <a:blip r:embed="rId2"/>
                      <a:stretch>
                        <a:fillRect/>
                      </a:stretch>
                    </p:blipFill>
                    <p:spPr>
                      <a:xfrm>
                        <a:off x="2271395" y="4201795"/>
                        <a:ext cx="2495550" cy="1209040"/>
                      </a:xfrm>
                      <a:prstGeom prst="rect">
                        <a:avLst/>
                      </a:prstGeom>
                    </p:spPr>
                  </p:pic>
                </p:oleObj>
              </mc:Fallback>
            </mc:AlternateContent>
          </a:graphicData>
        </a:graphic>
      </p:graphicFrame>
      <p:graphicFrame>
        <p:nvGraphicFramePr>
          <p:cNvPr id="5" name="对象 4"/>
          <p:cNvGraphicFramePr/>
          <p:nvPr/>
        </p:nvGraphicFramePr>
        <p:xfrm>
          <a:off x="6864985" y="4201795"/>
          <a:ext cx="2226310" cy="1135380"/>
        </p:xfrm>
        <a:graphic>
          <a:graphicData uri="http://schemas.openxmlformats.org/presentationml/2006/ole">
            <mc:AlternateContent xmlns:mc="http://schemas.openxmlformats.org/markup-compatibility/2006">
              <mc:Choice xmlns:v="urn:schemas-microsoft-com:vml" Requires="v">
                <p:oleObj spid="_x0000_s6" name="" r:id="rId3" imgW="1971675" imgH="809625" progId="Paint.Picture">
                  <p:embed/>
                </p:oleObj>
              </mc:Choice>
              <mc:Fallback>
                <p:oleObj name="" r:id="rId3" imgW="1971675" imgH="809625" progId="Paint.Picture">
                  <p:embed/>
                  <p:pic>
                    <p:nvPicPr>
                      <p:cNvPr id="0" name="图片 5"/>
                      <p:cNvPicPr/>
                      <p:nvPr/>
                    </p:nvPicPr>
                    <p:blipFill>
                      <a:blip r:embed="rId4"/>
                      <a:stretch>
                        <a:fillRect/>
                      </a:stretch>
                    </p:blipFill>
                    <p:spPr>
                      <a:xfrm>
                        <a:off x="6864985" y="4201795"/>
                        <a:ext cx="2226310" cy="1135380"/>
                      </a:xfrm>
                      <a:prstGeom prst="rect">
                        <a:avLst/>
                      </a:prstGeom>
                    </p:spPr>
                  </p:pic>
                </p:oleObj>
              </mc:Fallback>
            </mc:AlternateContent>
          </a:graphicData>
        </a:graphic>
      </p:graphicFrame>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nvGraphicFramePr>
        <p:xfrm>
          <a:off x="1012825" y="1522730"/>
          <a:ext cx="10106025" cy="3801110"/>
        </p:xfrm>
        <a:graphic>
          <a:graphicData uri="http://schemas.openxmlformats.org/drawingml/2006/table">
            <a:tbl>
              <a:tblPr firstRow="1" bandRow="1">
                <a:tableStyleId>{5C22544A-7EE6-4342-B048-85BDC9FD1C3A}</a:tableStyleId>
              </a:tblPr>
              <a:tblGrid>
                <a:gridCol w="3850640"/>
                <a:gridCol w="2886710"/>
                <a:gridCol w="3368675"/>
              </a:tblGrid>
              <a:tr h="410845">
                <a:tc>
                  <a:txBody>
                    <a:bodyPr/>
                    <a:p>
                      <a:pPr algn="ctr">
                        <a:buNone/>
                      </a:pPr>
                      <a:r>
                        <a:rPr lang="zh-CN" altLang="en-US"/>
                        <a:t>集合名称</a:t>
                      </a:r>
                      <a:endParaRPr lang="zh-CN" altLang="en-US"/>
                    </a:p>
                  </a:txBody>
                  <a:tcPr/>
                </a:tc>
                <a:tc>
                  <a:txBody>
                    <a:bodyPr/>
                    <a:p>
                      <a:pPr algn="ctr">
                        <a:buNone/>
                      </a:pPr>
                      <a:r>
                        <a:rPr lang="zh-CN" altLang="en-US"/>
                        <a:t>集合内容</a:t>
                      </a:r>
                      <a:endParaRPr lang="zh-CN" altLang="en-US"/>
                    </a:p>
                  </a:txBody>
                  <a:tcPr/>
                </a:tc>
                <a:tc>
                  <a:txBody>
                    <a:bodyPr/>
                    <a:p>
                      <a:pPr algn="ctr">
                        <a:buNone/>
                      </a:pPr>
                      <a:r>
                        <a:rPr lang="zh-CN" altLang="en-US"/>
                        <a:t>使用场景</a:t>
                      </a:r>
                      <a:endParaRPr lang="zh-CN" altLang="en-US"/>
                    </a:p>
                  </a:txBody>
                  <a:tcPr/>
                </a:tc>
              </a:tr>
              <a:tr h="439420">
                <a:tc>
                  <a:txBody>
                    <a:bodyPr/>
                    <a:p>
                      <a:pPr>
                        <a:buNone/>
                      </a:pPr>
                      <a:r>
                        <a:rPr lang="en-US" altLang="zh-CN"/>
                        <a:t>tf.GraphKeys.VARIABLES</a:t>
                      </a:r>
                      <a:endParaRPr lang="en-US" altLang="zh-CN"/>
                    </a:p>
                  </a:txBody>
                  <a:tcPr/>
                </a:tc>
                <a:tc>
                  <a:txBody>
                    <a:bodyPr/>
                    <a:p>
                      <a:pPr>
                        <a:buNone/>
                      </a:pPr>
                      <a:r>
                        <a:rPr lang="zh-CN" altLang="en-US"/>
                        <a:t>所有变量</a:t>
                      </a:r>
                      <a:endParaRPr lang="zh-CN" altLang="en-US"/>
                    </a:p>
                  </a:txBody>
                  <a:tcPr/>
                </a:tc>
                <a:tc>
                  <a:txBody>
                    <a:bodyPr/>
                    <a:p>
                      <a:pPr>
                        <a:buNone/>
                      </a:pPr>
                      <a:r>
                        <a:rPr lang="zh-CN" altLang="en-US"/>
                        <a:t>持久化</a:t>
                      </a:r>
                      <a:r>
                        <a:rPr lang="en-US" altLang="zh-CN"/>
                        <a:t>TensorFlow</a:t>
                      </a:r>
                      <a:r>
                        <a:rPr lang="zh-CN" altLang="en-US"/>
                        <a:t>模型</a:t>
                      </a:r>
                      <a:endParaRPr lang="zh-CN" altLang="en-US"/>
                    </a:p>
                  </a:txBody>
                  <a:tcPr/>
                </a:tc>
              </a:tr>
              <a:tr h="737235">
                <a:tc>
                  <a:txBody>
                    <a:bodyPr/>
                    <a:p>
                      <a:pPr>
                        <a:buNone/>
                      </a:pPr>
                      <a:r>
                        <a:rPr lang="en-US" altLang="zh-CN" sz="1800">
                          <a:sym typeface="+mn-ea"/>
                        </a:rPr>
                        <a:t>tf.GraphKeys.TRAINABLE_VARIABLES</a:t>
                      </a:r>
                      <a:endParaRPr lang="en-US" altLang="zh-CN" sz="1800">
                        <a:sym typeface="+mn-ea"/>
                      </a:endParaRPr>
                    </a:p>
                  </a:txBody>
                  <a:tcPr/>
                </a:tc>
                <a:tc>
                  <a:txBody>
                    <a:bodyPr/>
                    <a:p>
                      <a:pPr>
                        <a:buNone/>
                      </a:pPr>
                      <a:r>
                        <a:rPr lang="zh-CN" altLang="en-US"/>
                        <a:t>可学习的变量（一般指神经网络中的参数）</a:t>
                      </a:r>
                      <a:endParaRPr lang="zh-CN" altLang="en-US"/>
                    </a:p>
                  </a:txBody>
                  <a:tcPr/>
                </a:tc>
                <a:tc>
                  <a:txBody>
                    <a:bodyPr/>
                    <a:p>
                      <a:pPr>
                        <a:buNone/>
                      </a:pPr>
                      <a:r>
                        <a:rPr lang="zh-CN" altLang="en-US"/>
                        <a:t>模型训练、生成模型可视化内容</a:t>
                      </a:r>
                      <a:endParaRPr lang="zh-CN" altLang="en-US"/>
                    </a:p>
                  </a:txBody>
                  <a:tcPr/>
                </a:tc>
              </a:tr>
              <a:tr h="737870">
                <a:tc>
                  <a:txBody>
                    <a:bodyPr/>
                    <a:p>
                      <a:pPr>
                        <a:buNone/>
                      </a:pPr>
                      <a:r>
                        <a:rPr lang="en-US" altLang="zh-CN" sz="1800">
                          <a:sym typeface="+mn-ea"/>
                        </a:rPr>
                        <a:t>tf.GraphKeys.SUMMARIES</a:t>
                      </a:r>
                      <a:endParaRPr lang="en-US" altLang="zh-CN" sz="1800">
                        <a:sym typeface="+mn-ea"/>
                      </a:endParaRPr>
                    </a:p>
                  </a:txBody>
                  <a:tcPr/>
                </a:tc>
                <a:tc>
                  <a:txBody>
                    <a:bodyPr/>
                    <a:p>
                      <a:pPr>
                        <a:buNone/>
                      </a:pPr>
                      <a:r>
                        <a:rPr lang="zh-CN" altLang="en-US"/>
                        <a:t>日志生成相关的张量</a:t>
                      </a:r>
                      <a:endParaRPr lang="zh-CN" altLang="en-US"/>
                    </a:p>
                  </a:txBody>
                  <a:tcPr/>
                </a:tc>
                <a:tc>
                  <a:txBody>
                    <a:bodyPr/>
                    <a:p>
                      <a:pPr>
                        <a:buNone/>
                      </a:pPr>
                      <a:r>
                        <a:rPr lang="en-US" altLang="zh-CN"/>
                        <a:t>TensorFlow</a:t>
                      </a:r>
                      <a:r>
                        <a:rPr lang="zh-CN" altLang="en-US"/>
                        <a:t>计算可视化</a:t>
                      </a:r>
                      <a:endParaRPr lang="zh-CN" altLang="en-US"/>
                    </a:p>
                  </a:txBody>
                  <a:tcPr/>
                </a:tc>
              </a:tr>
              <a:tr h="737870">
                <a:tc>
                  <a:txBody>
                    <a:bodyPr/>
                    <a:p>
                      <a:pPr>
                        <a:buNone/>
                      </a:pPr>
                      <a:r>
                        <a:rPr lang="en-US" altLang="zh-CN" sz="1800">
                          <a:sym typeface="+mn-ea"/>
                        </a:rPr>
                        <a:t>tf.GraphKeys.QUEUE_RUNNERS</a:t>
                      </a:r>
                      <a:endParaRPr lang="en-US" altLang="zh-CN" sz="1800">
                        <a:sym typeface="+mn-ea"/>
                      </a:endParaRPr>
                    </a:p>
                  </a:txBody>
                  <a:tcPr/>
                </a:tc>
                <a:tc>
                  <a:txBody>
                    <a:bodyPr/>
                    <a:p>
                      <a:pPr>
                        <a:buNone/>
                      </a:pPr>
                      <a:r>
                        <a:rPr lang="zh-CN" altLang="en-US"/>
                        <a:t>处理输入的</a:t>
                      </a:r>
                      <a:r>
                        <a:rPr lang="en-US" altLang="zh-CN"/>
                        <a:t>QueueRunner</a:t>
                      </a:r>
                      <a:endParaRPr lang="en-US" altLang="zh-CN"/>
                    </a:p>
                  </a:txBody>
                  <a:tcPr/>
                </a:tc>
                <a:tc>
                  <a:txBody>
                    <a:bodyPr/>
                    <a:p>
                      <a:pPr>
                        <a:buNone/>
                      </a:pPr>
                      <a:r>
                        <a:rPr lang="zh-CN" altLang="en-US"/>
                        <a:t>输入处理</a:t>
                      </a:r>
                      <a:endParaRPr lang="zh-CN" altLang="en-US"/>
                    </a:p>
                  </a:txBody>
                  <a:tcPr/>
                </a:tc>
              </a:tr>
              <a:tr h="737870">
                <a:tc>
                  <a:txBody>
                    <a:bodyPr/>
                    <a:p>
                      <a:pPr>
                        <a:buNone/>
                      </a:pPr>
                      <a:r>
                        <a:rPr lang="en-US" altLang="zh-CN" sz="1800">
                          <a:sym typeface="+mn-ea"/>
                        </a:rPr>
                        <a:t>tf.GraphKeys.MOVING_AVERAGE_VARIABLES</a:t>
                      </a:r>
                      <a:endParaRPr lang="en-US" altLang="zh-CN" sz="1800">
                        <a:sym typeface="+mn-ea"/>
                      </a:endParaRPr>
                    </a:p>
                  </a:txBody>
                  <a:tcPr/>
                </a:tc>
                <a:tc>
                  <a:txBody>
                    <a:bodyPr/>
                    <a:p>
                      <a:pPr>
                        <a:buNone/>
                      </a:pPr>
                      <a:r>
                        <a:rPr lang="zh-CN" altLang="en-US"/>
                        <a:t>所有计算了滑动平均值的变量</a:t>
                      </a:r>
                      <a:endParaRPr lang="zh-CN" altLang="en-US"/>
                    </a:p>
                  </a:txBody>
                  <a:tcPr/>
                </a:tc>
                <a:tc>
                  <a:txBody>
                    <a:bodyPr/>
                    <a:p>
                      <a:pPr>
                        <a:buNone/>
                      </a:pPr>
                      <a:r>
                        <a:rPr lang="zh-CN" altLang="en-US"/>
                        <a:t>计算变量的滑动平均值</a:t>
                      </a:r>
                      <a:endParaRPr lang="zh-CN" altLang="en-US"/>
                    </a:p>
                  </a:txBody>
                  <a:tcPr/>
                </a:tc>
              </a:tr>
            </a:tbl>
          </a:graphicData>
        </a:graphic>
      </p:graphicFrame>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19150" y="245110"/>
            <a:ext cx="6746875" cy="553085"/>
          </a:xfrm>
          <a:prstGeom prst="rect">
            <a:avLst/>
          </a:prstGeom>
        </p:spPr>
        <p:txBody>
          <a:bodyPr wrap="square">
            <a:spAutoFit/>
          </a:bodyPr>
          <a:lstStyle/>
          <a:p>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3. Tensorflow</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数据模型</a:t>
            </a:r>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张量</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8"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480060" y="1384935"/>
            <a:ext cx="11470640" cy="4399915"/>
          </a:xfrm>
          <a:prstGeom prst="rect">
            <a:avLst/>
          </a:prstGeom>
          <a:noFill/>
        </p:spPr>
        <p:txBody>
          <a:bodyPr wrap="square" rtlCol="0">
            <a:spAutoFit/>
          </a:bodyPr>
          <a:lstStyle/>
          <a:p>
            <a:endParaRPr lang="zh-CN" altLang="en-US" sz="2800"/>
          </a:p>
          <a:p>
            <a:pPr>
              <a:lnSpc>
                <a:spcPct val="150000"/>
              </a:lnSpc>
            </a:pPr>
            <a:r>
              <a:rPr lang="en-US" altLang="zh-CN" sz="2800"/>
              <a:t>Tensorflow</a:t>
            </a:r>
            <a:r>
              <a:rPr lang="zh-CN" altLang="en-US" sz="2800"/>
              <a:t>中所有的数据都通过张量的形式来表示。从功能的角度上看，张量可以简单理解为多维数组。</a:t>
            </a:r>
            <a:endParaRPr lang="zh-CN" altLang="en-US" sz="2800"/>
          </a:p>
          <a:p>
            <a:pPr>
              <a:lnSpc>
                <a:spcPct val="150000"/>
              </a:lnSpc>
            </a:pPr>
            <a:r>
              <a:rPr lang="zh-CN" altLang="en-US" sz="2800"/>
              <a:t>零阶张量</a:t>
            </a:r>
            <a:r>
              <a:rPr lang="en-US" altLang="zh-CN" sz="2800"/>
              <a:t>——</a:t>
            </a:r>
            <a:r>
              <a:rPr lang="zh-CN" altLang="en-US" sz="2800"/>
              <a:t>标量（</a:t>
            </a:r>
            <a:r>
              <a:rPr lang="en-US" altLang="zh-CN" sz="2800"/>
              <a:t>scalar</a:t>
            </a:r>
            <a:r>
              <a:rPr lang="zh-CN" altLang="en-US" sz="2800"/>
              <a:t>）</a:t>
            </a:r>
            <a:endParaRPr lang="zh-CN" altLang="en-US" sz="2800"/>
          </a:p>
          <a:p>
            <a:pPr>
              <a:lnSpc>
                <a:spcPct val="150000"/>
              </a:lnSpc>
            </a:pPr>
            <a:r>
              <a:rPr lang="zh-CN" altLang="en-US" sz="2800"/>
              <a:t>一阶张量</a:t>
            </a:r>
            <a:r>
              <a:rPr lang="en-US" altLang="zh-CN" sz="2800"/>
              <a:t>——</a:t>
            </a:r>
            <a:r>
              <a:rPr lang="zh-CN" altLang="en-US" sz="2800"/>
              <a:t>向量（</a:t>
            </a:r>
            <a:r>
              <a:rPr lang="en-US" altLang="zh-CN" sz="2800"/>
              <a:t>vector</a:t>
            </a:r>
            <a:r>
              <a:rPr lang="zh-CN" altLang="en-US" sz="2800"/>
              <a:t>）</a:t>
            </a:r>
            <a:endParaRPr lang="zh-CN" altLang="en-US" sz="2800"/>
          </a:p>
          <a:p>
            <a:pPr>
              <a:lnSpc>
                <a:spcPct val="150000"/>
              </a:lnSpc>
            </a:pPr>
            <a:r>
              <a:rPr lang="zh-CN" altLang="en-US" sz="2800"/>
              <a:t>二阶张量</a:t>
            </a:r>
            <a:r>
              <a:rPr lang="en-US" altLang="zh-CN" sz="2800">
                <a:sym typeface="+mn-ea"/>
              </a:rPr>
              <a:t>——</a:t>
            </a:r>
            <a:r>
              <a:rPr lang="zh-CN" altLang="en-US" sz="2800">
                <a:sym typeface="+mn-ea"/>
              </a:rPr>
              <a:t>矩阵（</a:t>
            </a:r>
            <a:r>
              <a:rPr sz="2800">
                <a:sym typeface="+mn-ea"/>
              </a:rPr>
              <a:t>matrix）</a:t>
            </a:r>
            <a:endParaRPr sz="2800">
              <a:sym typeface="+mn-ea"/>
            </a:endParaRPr>
          </a:p>
          <a:p>
            <a:pPr>
              <a:lnSpc>
                <a:spcPct val="150000"/>
              </a:lnSpc>
            </a:pPr>
            <a:r>
              <a:rPr lang="zh-CN" altLang="en-US" sz="2800"/>
              <a:t>张量并不是数组的形式实现，只是对</a:t>
            </a:r>
            <a:r>
              <a:rPr lang="en-US" altLang="zh-CN" sz="2800"/>
              <a:t>tensorflow</a:t>
            </a:r>
            <a:r>
              <a:rPr lang="zh-CN" altLang="en-US" sz="2800"/>
              <a:t>中运算结果的引用。</a:t>
            </a:r>
            <a:endParaRPr lang="en-US" altLang="zh-CN" sz="280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37640" y="2577465"/>
            <a:ext cx="2540000" cy="2030095"/>
          </a:xfrm>
          <a:prstGeom prst="rect">
            <a:avLst/>
          </a:prstGeom>
          <a:noFill/>
        </p:spPr>
        <p:txBody>
          <a:bodyPr wrap="square" rtlCol="0" anchor="t">
            <a:spAutoFit/>
          </a:bodyPr>
          <a:p>
            <a:r>
              <a:rPr lang="zh-CN" altLang="en-US"/>
              <a:t>constant(</a:t>
            </a:r>
            <a:endParaRPr lang="zh-CN" altLang="en-US"/>
          </a:p>
          <a:p>
            <a:r>
              <a:rPr lang="zh-CN" altLang="en-US"/>
              <a:t>    value,</a:t>
            </a:r>
            <a:endParaRPr lang="zh-CN" altLang="en-US"/>
          </a:p>
          <a:p>
            <a:r>
              <a:rPr lang="zh-CN" altLang="en-US"/>
              <a:t>    dtype=None,</a:t>
            </a:r>
            <a:endParaRPr lang="zh-CN" altLang="en-US"/>
          </a:p>
          <a:p>
            <a:r>
              <a:rPr lang="zh-CN" altLang="en-US"/>
              <a:t>    shape=None,</a:t>
            </a:r>
            <a:endParaRPr lang="zh-CN" altLang="en-US"/>
          </a:p>
          <a:p>
            <a:r>
              <a:rPr lang="zh-CN" altLang="en-US"/>
              <a:t>    name='Const',</a:t>
            </a:r>
            <a:endParaRPr lang="zh-CN" altLang="en-US"/>
          </a:p>
          <a:p>
            <a:r>
              <a:rPr lang="zh-CN" altLang="en-US"/>
              <a:t>    verify_shape=False</a:t>
            </a:r>
            <a:endParaRPr lang="zh-CN" altLang="en-US"/>
          </a:p>
          <a:p>
            <a:r>
              <a:rPr lang="zh-CN" altLang="en-US"/>
              <a:t>)</a:t>
            </a:r>
            <a:endParaRPr lang="zh-CN" altLang="en-US"/>
          </a:p>
        </p:txBody>
      </p:sp>
      <p:sp>
        <p:nvSpPr>
          <p:cNvPr id="3" name="文本框 2"/>
          <p:cNvSpPr txBox="1"/>
          <p:nvPr/>
        </p:nvSpPr>
        <p:spPr>
          <a:xfrm>
            <a:off x="899160" y="2055495"/>
            <a:ext cx="2540000" cy="521970"/>
          </a:xfrm>
          <a:prstGeom prst="rect">
            <a:avLst/>
          </a:prstGeom>
          <a:noFill/>
        </p:spPr>
        <p:txBody>
          <a:bodyPr wrap="square" rtlCol="0" anchor="t">
            <a:spAutoFit/>
          </a:bodyPr>
          <a:p>
            <a:r>
              <a:rPr lang="zh-CN" altLang="en-US" sz="2800"/>
              <a:t>tf.constant</a:t>
            </a:r>
            <a:endParaRPr lang="zh-CN" altLang="en-US" sz="2800"/>
          </a:p>
        </p:txBody>
      </p:sp>
      <p:sp>
        <p:nvSpPr>
          <p:cNvPr id="4" name="文本框 3"/>
          <p:cNvSpPr txBox="1"/>
          <p:nvPr/>
        </p:nvSpPr>
        <p:spPr>
          <a:xfrm>
            <a:off x="5054600" y="2204720"/>
            <a:ext cx="6338570" cy="2030095"/>
          </a:xfrm>
          <a:prstGeom prst="rect">
            <a:avLst/>
          </a:prstGeom>
          <a:noFill/>
        </p:spPr>
        <p:txBody>
          <a:bodyPr wrap="square" rtlCol="0" anchor="t">
            <a:spAutoFit/>
          </a:bodyPr>
          <a:p>
            <a:r>
              <a:rPr lang="zh-CN" altLang="en-US"/>
              <a:t>Args:</a:t>
            </a:r>
            <a:endParaRPr lang="zh-CN" altLang="en-US"/>
          </a:p>
          <a:p>
            <a:r>
              <a:rPr lang="zh-CN" altLang="en-US"/>
              <a:t>value: A constant value (or list) of output type dtype.</a:t>
            </a:r>
            <a:endParaRPr lang="zh-CN" altLang="en-US"/>
          </a:p>
          <a:p>
            <a:r>
              <a:rPr lang="zh-CN" altLang="en-US"/>
              <a:t>dtype: The type of the elements of the resulting tensor.</a:t>
            </a:r>
            <a:endParaRPr lang="zh-CN" altLang="en-US"/>
          </a:p>
          <a:p>
            <a:r>
              <a:rPr lang="zh-CN" altLang="en-US"/>
              <a:t>shape: Optional dimensions of resulting tensor.</a:t>
            </a:r>
            <a:endParaRPr lang="zh-CN" altLang="en-US"/>
          </a:p>
          <a:p>
            <a:r>
              <a:rPr lang="zh-CN" altLang="en-US"/>
              <a:t>name: Optional name for the tensor.</a:t>
            </a:r>
            <a:endParaRPr lang="zh-CN" altLang="en-US"/>
          </a:p>
          <a:p>
            <a:r>
              <a:rPr lang="zh-CN" altLang="en-US"/>
              <a:t>verify_shape: Boolean that enables verification of a shape of values.</a:t>
            </a:r>
            <a:endParaRPr lang="zh-CN" altLang="en-US"/>
          </a:p>
        </p:txBody>
      </p:sp>
      <p:sp>
        <p:nvSpPr>
          <p:cNvPr id="5" name="文本框 4"/>
          <p:cNvSpPr txBox="1"/>
          <p:nvPr/>
        </p:nvSpPr>
        <p:spPr>
          <a:xfrm>
            <a:off x="2127250" y="4458335"/>
            <a:ext cx="8324850" cy="810260"/>
          </a:xfrm>
          <a:prstGeom prst="rect">
            <a:avLst/>
          </a:prstGeom>
          <a:noFill/>
        </p:spPr>
        <p:txBody>
          <a:bodyPr wrap="square" rtlCol="0" anchor="t">
            <a:spAutoFit/>
          </a:bodyPr>
          <a:p>
            <a:pPr fontAlgn="auto">
              <a:lnSpc>
                <a:spcPct val="130000"/>
              </a:lnSpc>
            </a:pPr>
            <a:r>
              <a:rPr lang="zh-CN" altLang="en-US"/>
              <a:t>例： tensor = tf.constant([1, 2, 3, 4, 5, 6, 7]) =&gt; [1 2 3 4 5 6 7]</a:t>
            </a:r>
            <a:endParaRPr lang="zh-CN" altLang="en-US"/>
          </a:p>
          <a:p>
            <a:pPr fontAlgn="auto">
              <a:lnSpc>
                <a:spcPct val="130000"/>
              </a:lnSpc>
            </a:pPr>
            <a:r>
              <a:rPr lang="zh-CN" altLang="en-US"/>
              <a:t>        tensor = tf.constant(-1.0, shape=[2, 3]) =&gt; [[-1. -1. -1.] [-1. -1. -1.]] ```</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对象 5"/>
          <p:cNvGraphicFramePr/>
          <p:nvPr/>
        </p:nvGraphicFramePr>
        <p:xfrm>
          <a:off x="1468120" y="543560"/>
          <a:ext cx="7463790" cy="2745105"/>
        </p:xfrm>
        <a:graphic>
          <a:graphicData uri="http://schemas.openxmlformats.org/presentationml/2006/ole">
            <mc:AlternateContent xmlns:mc="http://schemas.openxmlformats.org/markup-compatibility/2006">
              <mc:Choice xmlns:v="urn:schemas-microsoft-com:vml" Requires="v">
                <p:oleObj spid="_x0000_s7" name="" r:id="rId1" imgW="7458075" imgH="2743200" progId="Paint.Picture">
                  <p:embed/>
                </p:oleObj>
              </mc:Choice>
              <mc:Fallback>
                <p:oleObj name="" r:id="rId1" imgW="7458075" imgH="2743200" progId="Paint.Picture">
                  <p:embed/>
                  <p:pic>
                    <p:nvPicPr>
                      <p:cNvPr id="0" name="图片 6"/>
                      <p:cNvPicPr/>
                      <p:nvPr/>
                    </p:nvPicPr>
                    <p:blipFill>
                      <a:blip r:embed="rId2"/>
                      <a:stretch>
                        <a:fillRect/>
                      </a:stretch>
                    </p:blipFill>
                    <p:spPr>
                      <a:xfrm>
                        <a:off x="1468120" y="543560"/>
                        <a:ext cx="7463790" cy="2745105"/>
                      </a:xfrm>
                      <a:prstGeom prst="rect">
                        <a:avLst/>
                      </a:prstGeom>
                    </p:spPr>
                  </p:pic>
                </p:oleObj>
              </mc:Fallback>
            </mc:AlternateContent>
          </a:graphicData>
        </a:graphic>
      </p:graphicFrame>
      <p:sp>
        <p:nvSpPr>
          <p:cNvPr id="8" name="文本框 7"/>
          <p:cNvSpPr txBox="1"/>
          <p:nvPr/>
        </p:nvSpPr>
        <p:spPr>
          <a:xfrm>
            <a:off x="1009650" y="3479800"/>
            <a:ext cx="8380730" cy="2584450"/>
          </a:xfrm>
          <a:prstGeom prst="rect">
            <a:avLst/>
          </a:prstGeom>
          <a:noFill/>
        </p:spPr>
        <p:txBody>
          <a:bodyPr wrap="square" rtlCol="0">
            <a:spAutoFit/>
          </a:bodyPr>
          <a:p>
            <a:r>
              <a:rPr lang="zh-CN" altLang="en-US"/>
              <a:t>一个张量中主要保存三个属性：名字</a:t>
            </a:r>
            <a:r>
              <a:rPr lang="en-US" altLang="zh-CN"/>
              <a:t>(name)</a:t>
            </a:r>
            <a:r>
              <a:rPr lang="zh-CN" altLang="en-US"/>
              <a:t>、维度</a:t>
            </a:r>
            <a:r>
              <a:rPr lang="en-US" altLang="zh-CN"/>
              <a:t>(shape)</a:t>
            </a:r>
            <a:r>
              <a:rPr lang="zh-CN" altLang="en-US"/>
              <a:t>和类型。</a:t>
            </a:r>
            <a:endParaRPr lang="zh-CN" altLang="en-US"/>
          </a:p>
          <a:p>
            <a:endParaRPr lang="zh-CN" altLang="en-US"/>
          </a:p>
          <a:p>
            <a:r>
              <a:rPr lang="zh-CN" altLang="en-US"/>
              <a:t>计算中需要注意数据类型的匹配。</a:t>
            </a:r>
            <a:endParaRPr lang="zh-CN" altLang="en-US"/>
          </a:p>
          <a:p>
            <a:endParaRPr lang="zh-CN" altLang="en-US"/>
          </a:p>
          <a:p>
            <a:r>
              <a:rPr lang="en-US" altLang="zh-CN"/>
              <a:t>TensorFlow</a:t>
            </a:r>
            <a:r>
              <a:rPr lang="zh-CN" altLang="en-US"/>
              <a:t>中支持</a:t>
            </a:r>
            <a:r>
              <a:rPr lang="en-US" altLang="zh-CN"/>
              <a:t>14</a:t>
            </a:r>
            <a:r>
              <a:rPr lang="zh-CN" altLang="en-US"/>
              <a:t>种不同的类型：</a:t>
            </a:r>
            <a:endParaRPr lang="zh-CN" altLang="en-US"/>
          </a:p>
          <a:p>
            <a:pPr lvl="1"/>
            <a:r>
              <a:rPr lang="zh-CN" altLang="en-US"/>
              <a:t>实数：</a:t>
            </a:r>
            <a:r>
              <a:rPr lang="en-US" altLang="zh-CN"/>
              <a:t>tf.float 32</a:t>
            </a:r>
            <a:r>
              <a:rPr lang="zh-CN" altLang="en-US"/>
              <a:t>、</a:t>
            </a:r>
            <a:r>
              <a:rPr lang="en-US" altLang="zh-CN">
                <a:sym typeface="+mn-ea"/>
              </a:rPr>
              <a:t>tf.float </a:t>
            </a:r>
            <a:r>
              <a:rPr lang="en-US">
                <a:sym typeface="+mn-ea"/>
              </a:rPr>
              <a:t>64</a:t>
            </a:r>
            <a:endParaRPr lang="en-US"/>
          </a:p>
          <a:p>
            <a:pPr lvl="1"/>
            <a:r>
              <a:rPr lang="zh-CN" altLang="en-US"/>
              <a:t>整数：</a:t>
            </a:r>
            <a:r>
              <a:rPr lang="en-US" altLang="zh-CN"/>
              <a:t>tf.int8</a:t>
            </a:r>
            <a:r>
              <a:rPr lang="zh-CN" altLang="en-US"/>
              <a:t>、</a:t>
            </a:r>
            <a:r>
              <a:rPr lang="en-US" altLang="zh-CN">
                <a:sym typeface="+mn-ea"/>
              </a:rPr>
              <a:t>tf.int16</a:t>
            </a:r>
            <a:r>
              <a:rPr lang="zh-CN" altLang="en-US">
                <a:sym typeface="+mn-ea"/>
              </a:rPr>
              <a:t>、</a:t>
            </a:r>
            <a:r>
              <a:rPr lang="en-US" altLang="zh-CN">
                <a:sym typeface="+mn-ea"/>
              </a:rPr>
              <a:t>tf.int32</a:t>
            </a:r>
            <a:r>
              <a:rPr lang="zh-CN" altLang="en-US">
                <a:sym typeface="+mn-ea"/>
              </a:rPr>
              <a:t>、</a:t>
            </a:r>
            <a:r>
              <a:rPr lang="en-US" altLang="zh-CN">
                <a:sym typeface="+mn-ea"/>
              </a:rPr>
              <a:t>tf.int64</a:t>
            </a:r>
            <a:r>
              <a:rPr lang="zh-CN" altLang="en-US">
                <a:sym typeface="+mn-ea"/>
              </a:rPr>
              <a:t>、</a:t>
            </a:r>
            <a:r>
              <a:rPr lang="en-US" altLang="zh-CN">
                <a:sym typeface="+mn-ea"/>
              </a:rPr>
              <a:t>tf.uint8</a:t>
            </a:r>
            <a:endParaRPr lang="zh-CN" altLang="en-US"/>
          </a:p>
          <a:p>
            <a:pPr lvl="1"/>
            <a:r>
              <a:rPr lang="zh-CN" altLang="en-US"/>
              <a:t>布尔型：</a:t>
            </a:r>
            <a:r>
              <a:rPr lang="en-US" altLang="zh-CN"/>
              <a:t>tf.bool</a:t>
            </a:r>
            <a:endParaRPr lang="en-US" altLang="zh-CN"/>
          </a:p>
          <a:p>
            <a:pPr lvl="1"/>
            <a:r>
              <a:rPr lang="zh-CN" altLang="en-US"/>
              <a:t>复数</a:t>
            </a:r>
            <a:r>
              <a:rPr lang="en-US" altLang="zh-CN"/>
              <a:t>: tf.complex64</a:t>
            </a:r>
            <a:r>
              <a:rPr lang="zh-CN" altLang="en-US"/>
              <a:t>、</a:t>
            </a:r>
            <a:r>
              <a:rPr lang="en-US" altLang="zh-CN">
                <a:sym typeface="+mn-ea"/>
              </a:rPr>
              <a:t>tf.complex</a:t>
            </a:r>
            <a:r>
              <a:rPr lang="en-US">
                <a:sym typeface="+mn-ea"/>
              </a:rPr>
              <a:t>128</a:t>
            </a:r>
            <a:endParaRPr 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19150" y="245110"/>
            <a:ext cx="6746875" cy="553085"/>
          </a:xfrm>
          <a:prstGeom prst="rect">
            <a:avLst/>
          </a:prstGeom>
        </p:spPr>
        <p:txBody>
          <a:bodyPr wrap="square">
            <a:spAutoFit/>
          </a:bodyPr>
          <a:lstStyle/>
          <a:p>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4. Tensorflow</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运行模型</a:t>
            </a:r>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会话</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8"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480060" y="1384935"/>
            <a:ext cx="11470640" cy="521970"/>
          </a:xfrm>
          <a:prstGeom prst="rect">
            <a:avLst/>
          </a:prstGeom>
          <a:noFill/>
        </p:spPr>
        <p:txBody>
          <a:bodyPr wrap="square" rtlCol="0">
            <a:spAutoFit/>
          </a:bodyPr>
          <a:lstStyle/>
          <a:p>
            <a:r>
              <a:rPr lang="zh-CN" altLang="en-US" sz="2800"/>
              <a:t>会话（</a:t>
            </a:r>
            <a:r>
              <a:rPr lang="en-US" altLang="zh-CN" sz="2800"/>
              <a:t>session</a:t>
            </a:r>
            <a:r>
              <a:rPr lang="zh-CN" altLang="en-US" sz="2800"/>
              <a:t>）拥有并管理</a:t>
            </a:r>
            <a:r>
              <a:rPr lang="en-US" altLang="zh-CN" sz="2800"/>
              <a:t>Tensorflow</a:t>
            </a:r>
            <a:r>
              <a:rPr lang="zh-CN" altLang="en-US" sz="2800"/>
              <a:t>程序运行时的所有资源。</a:t>
            </a:r>
            <a:endParaRPr lang="zh-CN" altLang="en-US" sz="2800"/>
          </a:p>
        </p:txBody>
      </p:sp>
      <p:pic>
        <p:nvPicPr>
          <p:cNvPr id="3" name="图片 2"/>
          <p:cNvPicPr>
            <a:picLocks noChangeAspect="1"/>
          </p:cNvPicPr>
          <p:nvPr/>
        </p:nvPicPr>
        <p:blipFill>
          <a:blip r:embed="rId1"/>
          <a:stretch>
            <a:fillRect/>
          </a:stretch>
        </p:blipFill>
        <p:spPr>
          <a:xfrm>
            <a:off x="762000" y="4269740"/>
            <a:ext cx="10398125" cy="2015490"/>
          </a:xfrm>
          <a:prstGeom prst="rect">
            <a:avLst/>
          </a:prstGeom>
        </p:spPr>
      </p:pic>
      <p:pic>
        <p:nvPicPr>
          <p:cNvPr id="4" name="图片 3"/>
          <p:cNvPicPr>
            <a:picLocks noChangeAspect="1"/>
          </p:cNvPicPr>
          <p:nvPr/>
        </p:nvPicPr>
        <p:blipFill>
          <a:blip r:embed="rId2"/>
          <a:stretch>
            <a:fillRect/>
          </a:stretch>
        </p:blipFill>
        <p:spPr>
          <a:xfrm>
            <a:off x="762000" y="1906905"/>
            <a:ext cx="10219690" cy="223202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7405" y="1213485"/>
            <a:ext cx="10537190" cy="5077460"/>
          </a:xfrm>
          <a:prstGeom prst="rect">
            <a:avLst/>
          </a:prstGeom>
          <a:noFill/>
        </p:spPr>
        <p:txBody>
          <a:bodyPr wrap="square" rtlCol="0">
            <a:spAutoFit/>
          </a:bodyPr>
          <a:lstStyle/>
          <a:p>
            <a:r>
              <a:rPr lang="en-US" altLang="zh-CN" sz="3200"/>
              <a:t>config = tf.ConfigProto(allow_soft_placement=True,</a:t>
            </a:r>
            <a:endParaRPr lang="en-US" altLang="zh-CN" sz="3200"/>
          </a:p>
          <a:p>
            <a:r>
              <a:rPr lang="en-US" altLang="zh-CN" sz="3200"/>
              <a:t>                                     log_device_placement=True)</a:t>
            </a:r>
            <a:endParaRPr lang="en-US" altLang="zh-CN" sz="3200"/>
          </a:p>
          <a:p>
            <a:r>
              <a:rPr lang="en-US" altLang="zh-CN" sz="3200"/>
              <a:t>sess1 = tf.InteractiveSession(config=config)</a:t>
            </a:r>
            <a:endParaRPr lang="en-US" altLang="zh-CN" sz="3200"/>
          </a:p>
          <a:p>
            <a:r>
              <a:rPr lang="en-US" altLang="zh-CN" sz="3200"/>
              <a:t>sess2 = tf.Session(config=config)</a:t>
            </a:r>
            <a:endParaRPr lang="en-US" altLang="zh-CN" sz="3200"/>
          </a:p>
          <a:p>
            <a:r>
              <a:rPr lang="zh-CN" altLang="en-US" sz="2800"/>
              <a:t>通过</a:t>
            </a:r>
            <a:r>
              <a:rPr lang="en-US" altLang="zh-CN" sz="2800"/>
              <a:t>ConfigProto</a:t>
            </a:r>
            <a:r>
              <a:rPr lang="zh-CN" altLang="en-US" sz="2800"/>
              <a:t>可以配置并行的线程数，</a:t>
            </a:r>
            <a:r>
              <a:rPr lang="en-US" altLang="zh-CN" sz="2800"/>
              <a:t>GPU</a:t>
            </a:r>
            <a:r>
              <a:rPr lang="zh-CN" altLang="en-US" sz="2800"/>
              <a:t>分配策略等等。</a:t>
            </a:r>
            <a:endParaRPr lang="zh-CN" altLang="en-US" sz="2800"/>
          </a:p>
          <a:p>
            <a:r>
              <a:rPr lang="en-US" altLang="zh-CN" sz="2800">
                <a:sym typeface="+mn-ea"/>
              </a:rPr>
              <a:t>allow_soft_placement</a:t>
            </a:r>
            <a:r>
              <a:rPr lang="zh-CN" altLang="en-US" sz="2800">
                <a:sym typeface="+mn-ea"/>
              </a:rPr>
              <a:t>：</a:t>
            </a:r>
            <a:r>
              <a:rPr lang="zh-CN" altLang="en-US" sz="2400">
                <a:sym typeface="+mn-ea"/>
              </a:rPr>
              <a:t>布尔型参数，为</a:t>
            </a:r>
            <a:r>
              <a:rPr lang="en-US" altLang="zh-CN" sz="2400">
                <a:sym typeface="+mn-ea"/>
              </a:rPr>
              <a:t>True</a:t>
            </a:r>
            <a:r>
              <a:rPr lang="zh-CN" altLang="en-US" sz="2400">
                <a:sym typeface="+mn-ea"/>
              </a:rPr>
              <a:t>时</a:t>
            </a:r>
            <a:r>
              <a:rPr lang="en-US" altLang="zh-CN" sz="2400">
                <a:sym typeface="+mn-ea"/>
              </a:rPr>
              <a:t>GPU</a:t>
            </a:r>
            <a:r>
              <a:rPr lang="zh-CN" altLang="en-US" sz="2400">
                <a:sym typeface="+mn-ea"/>
              </a:rPr>
              <a:t>上的运算可以放到</a:t>
            </a:r>
            <a:r>
              <a:rPr lang="en-US" altLang="zh-CN" sz="2400">
                <a:sym typeface="+mn-ea"/>
              </a:rPr>
              <a:t>CPU</a:t>
            </a:r>
            <a:r>
              <a:rPr lang="zh-CN" altLang="en-US" sz="2400">
                <a:sym typeface="+mn-ea"/>
              </a:rPr>
              <a:t>上进行</a:t>
            </a:r>
            <a:endParaRPr lang="zh-CN" altLang="en-US" sz="2400">
              <a:sym typeface="+mn-ea"/>
            </a:endParaRPr>
          </a:p>
          <a:p>
            <a:pPr marL="800100" lvl="1" indent="-342900">
              <a:buFont typeface="Wingdings" panose="05000000000000000000" charset="0"/>
              <a:buChar char=""/>
            </a:pPr>
            <a:r>
              <a:rPr lang="zh-CN" altLang="en-US" sz="2000">
                <a:sym typeface="+mn-ea"/>
              </a:rPr>
              <a:t>运算无法在</a:t>
            </a:r>
            <a:r>
              <a:rPr lang="en-US" altLang="zh-CN" sz="2000">
                <a:sym typeface="+mn-ea"/>
              </a:rPr>
              <a:t>GPU</a:t>
            </a:r>
            <a:r>
              <a:rPr lang="zh-CN" altLang="en-US" sz="2000">
                <a:sym typeface="+mn-ea"/>
              </a:rPr>
              <a:t>上运行</a:t>
            </a:r>
            <a:endParaRPr lang="zh-CN" altLang="en-US" sz="2000">
              <a:sym typeface="+mn-ea"/>
            </a:endParaRPr>
          </a:p>
          <a:p>
            <a:pPr marL="800100" lvl="1" indent="-342900">
              <a:buFont typeface="Wingdings" panose="05000000000000000000" charset="0"/>
              <a:buChar char=""/>
            </a:pPr>
            <a:r>
              <a:rPr lang="zh-CN" altLang="en-US" sz="2000">
                <a:sym typeface="+mn-ea"/>
              </a:rPr>
              <a:t>没有可用的</a:t>
            </a:r>
            <a:r>
              <a:rPr lang="en-US" altLang="zh-CN" sz="2000">
                <a:sym typeface="+mn-ea"/>
              </a:rPr>
              <a:t>GPU</a:t>
            </a:r>
            <a:r>
              <a:rPr lang="zh-CN" altLang="en-US" sz="2000">
                <a:sym typeface="+mn-ea"/>
              </a:rPr>
              <a:t>资源</a:t>
            </a:r>
            <a:endParaRPr lang="zh-CN" altLang="en-US" sz="2000">
              <a:sym typeface="+mn-ea"/>
            </a:endParaRPr>
          </a:p>
          <a:p>
            <a:pPr marL="800100" lvl="1" indent="-342900">
              <a:buFont typeface="Wingdings" panose="05000000000000000000" charset="0"/>
              <a:buChar char=""/>
            </a:pPr>
            <a:r>
              <a:rPr lang="zh-CN" altLang="en-US" sz="2000">
                <a:sym typeface="+mn-ea"/>
              </a:rPr>
              <a:t>运算输入包含对</a:t>
            </a:r>
            <a:r>
              <a:rPr lang="en-US" altLang="zh-CN" sz="2000">
                <a:sym typeface="+mn-ea"/>
              </a:rPr>
              <a:t>CPU</a:t>
            </a:r>
            <a:r>
              <a:rPr lang="zh-CN" altLang="en-US" sz="2000">
                <a:sym typeface="+mn-ea"/>
              </a:rPr>
              <a:t>资源的引用</a:t>
            </a:r>
            <a:endParaRPr lang="zh-CN" altLang="en-US" sz="2000">
              <a:sym typeface="+mn-ea"/>
            </a:endParaRPr>
          </a:p>
          <a:p>
            <a:pPr algn="l"/>
            <a:r>
              <a:rPr lang="en-US" altLang="zh-CN" sz="2800">
                <a:sym typeface="+mn-ea"/>
              </a:rPr>
              <a:t>log_device_placement：</a:t>
            </a:r>
            <a:r>
              <a:rPr lang="zh-CN" altLang="en-US" sz="2800">
                <a:sym typeface="+mn-ea"/>
              </a:rPr>
              <a:t>布尔型参数，为</a:t>
            </a:r>
            <a:r>
              <a:rPr lang="en-US" altLang="zh-CN" sz="2800">
                <a:sym typeface="+mn-ea"/>
              </a:rPr>
              <a:t>True</a:t>
            </a:r>
            <a:r>
              <a:rPr lang="zh-CN" altLang="en-US" sz="2800">
                <a:sym typeface="+mn-ea"/>
              </a:rPr>
              <a:t>时将记录每个节点被安排在哪个设备上。</a:t>
            </a:r>
            <a:endParaRPr lang="en-US" altLang="zh-CN" sz="2800">
              <a:sym typeface="+mn-ea"/>
            </a:endParaRPr>
          </a:p>
        </p:txBody>
      </p:sp>
      <p:sp>
        <p:nvSpPr>
          <p:cNvPr id="7" name="矩形 6"/>
          <p:cNvSpPr/>
          <p:nvPr/>
        </p:nvSpPr>
        <p:spPr>
          <a:xfrm>
            <a:off x="408940" y="535940"/>
            <a:ext cx="6746875" cy="553085"/>
          </a:xfrm>
          <a:prstGeom prst="rect">
            <a:avLst/>
          </a:prstGeom>
        </p:spPr>
        <p:txBody>
          <a:bodyPr wrap="square">
            <a:spAutoFit/>
          </a:bodyPr>
          <a:lstStyle/>
          <a:p>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通过</a:t>
            </a:r>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cofigProto</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配置</a:t>
            </a:r>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session</a:t>
            </a:r>
            <a:r>
              <a:rPr lang="zh-CN" altLang="en-US" sz="3000" dirty="0">
                <a:solidFill>
                  <a:srgbClr val="194258"/>
                </a:solidFill>
                <a:latin typeface="Impact" panose="020B0806030902050204" pitchFamily="34" charset="0"/>
                <a:ea typeface="宋体" panose="02010600030101010101" pitchFamily="2" charset="-122"/>
                <a:cs typeface="Lao UI" panose="020B0502040204020203" pitchFamily="34" charset="0"/>
              </a:rPr>
              <a:t>：</a:t>
            </a:r>
            <a:endParaRPr lang="zh-CN" altLang="en-US" sz="3000" dirty="0">
              <a:solidFill>
                <a:srgbClr val="194258"/>
              </a:solidFill>
              <a:latin typeface="Impact" panose="020B0806030902050204" pitchFamily="34" charset="0"/>
              <a:ea typeface="宋体" panose="02010600030101010101" pitchFamily="2" charset="-122"/>
              <a:cs typeface="Lao UI" panose="020B0502040204020203" pitchFamily="34"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5450" y="88265"/>
            <a:ext cx="6746875" cy="553085"/>
          </a:xfrm>
          <a:prstGeom prst="rect">
            <a:avLst/>
          </a:prstGeom>
        </p:spPr>
        <p:txBody>
          <a:bodyPr wrap="square">
            <a:spAutoFit/>
          </a:bodyPr>
          <a:lstStyle/>
          <a:p>
            <a:r>
              <a:rPr lang="zh-CN" altLang="en-US" sz="3000" dirty="0">
                <a:solidFill>
                  <a:srgbClr val="194258"/>
                </a:solidFill>
                <a:latin typeface="Impact" panose="020B0806030902050204" pitchFamily="34" charset="0"/>
                <a:ea typeface="宋体" panose="02010600030101010101" pitchFamily="2" charset="-122"/>
                <a:cs typeface="Lao UI" panose="020B0502040204020203" pitchFamily="34" charset="0"/>
              </a:rPr>
              <a:t>编程结构：</a:t>
            </a:r>
            <a:endParaRPr lang="zh-CN" altLang="en-US" sz="3000" dirty="0">
              <a:solidFill>
                <a:srgbClr val="194258"/>
              </a:solidFill>
              <a:latin typeface="Impact" panose="020B0806030902050204" pitchFamily="34" charset="0"/>
              <a:ea typeface="宋体" panose="02010600030101010101" pitchFamily="2" charset="-122"/>
              <a:cs typeface="Lao UI" panose="020B0502040204020203" pitchFamily="34" charset="0"/>
            </a:endParaRPr>
          </a:p>
        </p:txBody>
      </p:sp>
      <p:pic>
        <p:nvPicPr>
          <p:cNvPr id="2" name="图片 1"/>
          <p:cNvPicPr>
            <a:picLocks noChangeAspect="1"/>
          </p:cNvPicPr>
          <p:nvPr/>
        </p:nvPicPr>
        <p:blipFill>
          <a:blip r:embed="rId1"/>
          <a:stretch>
            <a:fillRect/>
          </a:stretch>
        </p:blipFill>
        <p:spPr>
          <a:xfrm>
            <a:off x="425450" y="641350"/>
            <a:ext cx="11341100" cy="440182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207895" y="2907030"/>
            <a:ext cx="6937375" cy="2306955"/>
          </a:xfrm>
          <a:prstGeom prst="rect">
            <a:avLst/>
          </a:prstGeom>
          <a:noFill/>
        </p:spPr>
        <p:txBody>
          <a:bodyPr wrap="square" rtlCol="0" anchor="t">
            <a:spAutoFit/>
          </a:bodyPr>
          <a:p>
            <a:r>
              <a:rPr lang="zh-CN" altLang="en-US"/>
              <a:t>x = tf.placeholder(tf.float32, shape=(1024, 1024))</a:t>
            </a:r>
            <a:endParaRPr lang="zh-CN" altLang="en-US"/>
          </a:p>
          <a:p>
            <a:r>
              <a:rPr lang="zh-CN" altLang="en-US"/>
              <a:t>y = tf.matmul(x, x)</a:t>
            </a:r>
            <a:endParaRPr lang="zh-CN" altLang="en-US"/>
          </a:p>
          <a:p>
            <a:endParaRPr lang="zh-CN" altLang="en-US"/>
          </a:p>
          <a:p>
            <a:r>
              <a:rPr lang="zh-CN" altLang="en-US"/>
              <a:t>with tf.Session() as sess:</a:t>
            </a:r>
            <a:endParaRPr lang="zh-CN" altLang="en-US"/>
          </a:p>
          <a:p>
            <a:r>
              <a:rPr lang="zh-CN" altLang="en-US"/>
              <a:t>  print(sess.run(y))  # ERROR: will fail because x was not fed.</a:t>
            </a:r>
            <a:endParaRPr lang="zh-CN" altLang="en-US"/>
          </a:p>
          <a:p>
            <a:endParaRPr lang="zh-CN" altLang="en-US"/>
          </a:p>
          <a:p>
            <a:r>
              <a:rPr lang="zh-CN" altLang="en-US"/>
              <a:t>  rand_array = np.random.rand(1024, 1024)</a:t>
            </a:r>
            <a:endParaRPr lang="zh-CN" altLang="en-US"/>
          </a:p>
          <a:p>
            <a:r>
              <a:rPr lang="zh-CN" altLang="en-US"/>
              <a:t>  print(sess.run(y, feed_dict={x: rand_array}))  # Will succeed.</a:t>
            </a:r>
            <a:endParaRPr lang="zh-CN" altLang="en-US"/>
          </a:p>
        </p:txBody>
      </p:sp>
      <p:sp>
        <p:nvSpPr>
          <p:cNvPr id="2" name="文本框 1"/>
          <p:cNvSpPr txBox="1"/>
          <p:nvPr/>
        </p:nvSpPr>
        <p:spPr>
          <a:xfrm>
            <a:off x="779780" y="1186815"/>
            <a:ext cx="10632440" cy="1383665"/>
          </a:xfrm>
          <a:prstGeom prst="rect">
            <a:avLst/>
          </a:prstGeom>
          <a:noFill/>
        </p:spPr>
        <p:txBody>
          <a:bodyPr wrap="square" rtlCol="0" anchor="t">
            <a:spAutoFit/>
          </a:bodyPr>
          <a:p>
            <a:r>
              <a:rPr lang="zh-CN" altLang="en-US" sz="2800"/>
              <a:t>tensorflow用来保存数据。它在session运行阶段使用，并且需要给placeholder提供数据，利用feed_dict的字典结构给placeholdr变量“喂数据”，具体使用如下：</a:t>
            </a:r>
            <a:endParaRPr lang="zh-CN" altLang="en-US" sz="28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14850" y="1"/>
            <a:ext cx="7686674" cy="6858000"/>
          </a:xfrm>
          <a:prstGeom prst="rect">
            <a:avLst/>
          </a:prstGeom>
          <a:solidFill>
            <a:srgbClr val="19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9848" y="3009958"/>
            <a:ext cx="3073254" cy="583565"/>
            <a:chOff x="5156346" y="1268127"/>
            <a:chExt cx="3073254" cy="583565"/>
          </a:xfrm>
        </p:grpSpPr>
        <p:sp>
          <p:nvSpPr>
            <p:cNvPr id="8" name="Freeform 53"/>
            <p:cNvSpPr>
              <a:spLocks noEditPoints="1"/>
            </p:cNvSpPr>
            <p:nvPr/>
          </p:nvSpPr>
          <p:spPr bwMode="auto">
            <a:xfrm>
              <a:off x="5156346" y="1320286"/>
              <a:ext cx="409281" cy="480459"/>
            </a:xfrm>
            <a:custGeom>
              <a:avLst/>
              <a:gdLst>
                <a:gd name="T0" fmla="*/ 6 w 23"/>
                <a:gd name="T1" fmla="*/ 0 h 27"/>
                <a:gd name="T2" fmla="*/ 7 w 23"/>
                <a:gd name="T3" fmla="*/ 26 h 27"/>
                <a:gd name="T4" fmla="*/ 1 w 23"/>
                <a:gd name="T5" fmla="*/ 27 h 27"/>
                <a:gd name="T6" fmla="*/ 0 w 23"/>
                <a:gd name="T7" fmla="*/ 1 h 27"/>
                <a:gd name="T8" fmla="*/ 17 w 23"/>
                <a:gd name="T9" fmla="*/ 0 h 27"/>
                <a:gd name="T10" fmla="*/ 23 w 23"/>
                <a:gd name="T11" fmla="*/ 1 h 27"/>
                <a:gd name="T12" fmla="*/ 22 w 23"/>
                <a:gd name="T13" fmla="*/ 27 h 27"/>
                <a:gd name="T14" fmla="*/ 16 w 23"/>
                <a:gd name="T15" fmla="*/ 26 h 27"/>
                <a:gd name="T16" fmla="*/ 17 w 23"/>
                <a:gd name="T17" fmla="*/ 0 h 27"/>
                <a:gd name="T18" fmla="*/ 22 w 23"/>
                <a:gd name="T19" fmla="*/ 4 h 27"/>
                <a:gd name="T20" fmla="*/ 17 w 23"/>
                <a:gd name="T21" fmla="*/ 11 h 27"/>
                <a:gd name="T22" fmla="*/ 20 w 23"/>
                <a:gd name="T23" fmla="*/ 20 h 27"/>
                <a:gd name="T24" fmla="*/ 20 w 23"/>
                <a:gd name="T25" fmla="*/ 24 h 27"/>
                <a:gd name="T26" fmla="*/ 20 w 23"/>
                <a:gd name="T27" fmla="*/ 20 h 27"/>
                <a:gd name="T28" fmla="*/ 22 w 23"/>
                <a:gd name="T29" fmla="*/ 14 h 27"/>
                <a:gd name="T30" fmla="*/ 17 w 23"/>
                <a:gd name="T31" fmla="*/ 12 h 27"/>
                <a:gd name="T32" fmla="*/ 9 w 23"/>
                <a:gd name="T33" fmla="*/ 0 h 27"/>
                <a:gd name="T34" fmla="*/ 15 w 23"/>
                <a:gd name="T35" fmla="*/ 1 h 27"/>
                <a:gd name="T36" fmla="*/ 14 w 23"/>
                <a:gd name="T37" fmla="*/ 27 h 27"/>
                <a:gd name="T38" fmla="*/ 8 w 23"/>
                <a:gd name="T39" fmla="*/ 26 h 27"/>
                <a:gd name="T40" fmla="*/ 9 w 23"/>
                <a:gd name="T41" fmla="*/ 0 h 27"/>
                <a:gd name="T42" fmla="*/ 14 w 23"/>
                <a:gd name="T43" fmla="*/ 4 h 27"/>
                <a:gd name="T44" fmla="*/ 9 w 23"/>
                <a:gd name="T45" fmla="*/ 11 h 27"/>
                <a:gd name="T46" fmla="*/ 11 w 23"/>
                <a:gd name="T47" fmla="*/ 20 h 27"/>
                <a:gd name="T48" fmla="*/ 11 w 23"/>
                <a:gd name="T49" fmla="*/ 24 h 27"/>
                <a:gd name="T50" fmla="*/ 11 w 23"/>
                <a:gd name="T51" fmla="*/ 20 h 27"/>
                <a:gd name="T52" fmla="*/ 14 w 23"/>
                <a:gd name="T53" fmla="*/ 14 h 27"/>
                <a:gd name="T54" fmla="*/ 9 w 23"/>
                <a:gd name="T55" fmla="*/ 12 h 27"/>
                <a:gd name="T56" fmla="*/ 1 w 23"/>
                <a:gd name="T57" fmla="*/ 4 h 27"/>
                <a:gd name="T58" fmla="*/ 6 w 23"/>
                <a:gd name="T59" fmla="*/ 11 h 27"/>
                <a:gd name="T60" fmla="*/ 1 w 23"/>
                <a:gd name="T61" fmla="*/ 4 h 27"/>
                <a:gd name="T62" fmla="*/ 5 w 23"/>
                <a:gd name="T63" fmla="*/ 22 h 27"/>
                <a:gd name="T64" fmla="*/ 1 w 23"/>
                <a:gd name="T65" fmla="*/ 22 h 27"/>
                <a:gd name="T66" fmla="*/ 1 w 23"/>
                <a:gd name="T67" fmla="*/ 14 h 27"/>
                <a:gd name="T68" fmla="*/ 6 w 23"/>
                <a:gd name="T69" fmla="*/ 12 h 27"/>
                <a:gd name="T70" fmla="*/ 1 w 23"/>
                <a:gd name="T7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27">
                  <a:moveTo>
                    <a:pt x="1" y="0"/>
                  </a:moveTo>
                  <a:cubicBezTo>
                    <a:pt x="6" y="0"/>
                    <a:pt x="6" y="0"/>
                    <a:pt x="6" y="0"/>
                  </a:cubicBezTo>
                  <a:cubicBezTo>
                    <a:pt x="6" y="0"/>
                    <a:pt x="7" y="0"/>
                    <a:pt x="7" y="1"/>
                  </a:cubicBezTo>
                  <a:cubicBezTo>
                    <a:pt x="7" y="26"/>
                    <a:pt x="7" y="26"/>
                    <a:pt x="7" y="26"/>
                  </a:cubicBezTo>
                  <a:cubicBezTo>
                    <a:pt x="7" y="27"/>
                    <a:pt x="6" y="27"/>
                    <a:pt x="6" y="27"/>
                  </a:cubicBezTo>
                  <a:cubicBezTo>
                    <a:pt x="1" y="27"/>
                    <a:pt x="1" y="27"/>
                    <a:pt x="1" y="27"/>
                  </a:cubicBezTo>
                  <a:cubicBezTo>
                    <a:pt x="0" y="27"/>
                    <a:pt x="0" y="27"/>
                    <a:pt x="0" y="26"/>
                  </a:cubicBezTo>
                  <a:cubicBezTo>
                    <a:pt x="0" y="1"/>
                    <a:pt x="0" y="1"/>
                    <a:pt x="0" y="1"/>
                  </a:cubicBezTo>
                  <a:cubicBezTo>
                    <a:pt x="0" y="0"/>
                    <a:pt x="0" y="0"/>
                    <a:pt x="1" y="0"/>
                  </a:cubicBezTo>
                  <a:close/>
                  <a:moveTo>
                    <a:pt x="17" y="0"/>
                  </a:moveTo>
                  <a:cubicBezTo>
                    <a:pt x="22" y="0"/>
                    <a:pt x="22" y="0"/>
                    <a:pt x="22" y="0"/>
                  </a:cubicBezTo>
                  <a:cubicBezTo>
                    <a:pt x="23" y="0"/>
                    <a:pt x="23" y="0"/>
                    <a:pt x="23" y="1"/>
                  </a:cubicBezTo>
                  <a:cubicBezTo>
                    <a:pt x="23" y="26"/>
                    <a:pt x="23" y="26"/>
                    <a:pt x="23" y="26"/>
                  </a:cubicBezTo>
                  <a:cubicBezTo>
                    <a:pt x="23" y="27"/>
                    <a:pt x="23" y="27"/>
                    <a:pt x="22" y="27"/>
                  </a:cubicBezTo>
                  <a:cubicBezTo>
                    <a:pt x="17" y="27"/>
                    <a:pt x="17" y="27"/>
                    <a:pt x="17" y="27"/>
                  </a:cubicBezTo>
                  <a:cubicBezTo>
                    <a:pt x="17" y="27"/>
                    <a:pt x="16" y="27"/>
                    <a:pt x="16" y="26"/>
                  </a:cubicBezTo>
                  <a:cubicBezTo>
                    <a:pt x="16" y="1"/>
                    <a:pt x="16" y="1"/>
                    <a:pt x="16" y="1"/>
                  </a:cubicBezTo>
                  <a:cubicBezTo>
                    <a:pt x="16" y="0"/>
                    <a:pt x="17" y="0"/>
                    <a:pt x="17" y="0"/>
                  </a:cubicBezTo>
                  <a:close/>
                  <a:moveTo>
                    <a:pt x="17" y="4"/>
                  </a:moveTo>
                  <a:cubicBezTo>
                    <a:pt x="22" y="4"/>
                    <a:pt x="22" y="4"/>
                    <a:pt x="22" y="4"/>
                  </a:cubicBezTo>
                  <a:cubicBezTo>
                    <a:pt x="22" y="11"/>
                    <a:pt x="22" y="11"/>
                    <a:pt x="22" y="11"/>
                  </a:cubicBezTo>
                  <a:cubicBezTo>
                    <a:pt x="17" y="11"/>
                    <a:pt x="17" y="11"/>
                    <a:pt x="17" y="11"/>
                  </a:cubicBezTo>
                  <a:cubicBezTo>
                    <a:pt x="17" y="4"/>
                    <a:pt x="17" y="4"/>
                    <a:pt x="17" y="4"/>
                  </a:cubicBezTo>
                  <a:close/>
                  <a:moveTo>
                    <a:pt x="20" y="20"/>
                  </a:moveTo>
                  <a:cubicBezTo>
                    <a:pt x="21" y="20"/>
                    <a:pt x="22" y="21"/>
                    <a:pt x="22" y="22"/>
                  </a:cubicBezTo>
                  <a:cubicBezTo>
                    <a:pt x="22" y="23"/>
                    <a:pt x="21" y="24"/>
                    <a:pt x="20" y="24"/>
                  </a:cubicBezTo>
                  <a:cubicBezTo>
                    <a:pt x="19" y="24"/>
                    <a:pt x="18" y="23"/>
                    <a:pt x="18" y="22"/>
                  </a:cubicBezTo>
                  <a:cubicBezTo>
                    <a:pt x="18" y="21"/>
                    <a:pt x="19" y="20"/>
                    <a:pt x="20" y="20"/>
                  </a:cubicBezTo>
                  <a:close/>
                  <a:moveTo>
                    <a:pt x="17" y="14"/>
                  </a:moveTo>
                  <a:cubicBezTo>
                    <a:pt x="22" y="14"/>
                    <a:pt x="22" y="14"/>
                    <a:pt x="22" y="14"/>
                  </a:cubicBezTo>
                  <a:cubicBezTo>
                    <a:pt x="22" y="12"/>
                    <a:pt x="22" y="12"/>
                    <a:pt x="22" y="12"/>
                  </a:cubicBezTo>
                  <a:cubicBezTo>
                    <a:pt x="17" y="12"/>
                    <a:pt x="17" y="12"/>
                    <a:pt x="17" y="12"/>
                  </a:cubicBezTo>
                  <a:cubicBezTo>
                    <a:pt x="17" y="14"/>
                    <a:pt x="17" y="14"/>
                    <a:pt x="17" y="14"/>
                  </a:cubicBezTo>
                  <a:close/>
                  <a:moveTo>
                    <a:pt x="9" y="0"/>
                  </a:moveTo>
                  <a:cubicBezTo>
                    <a:pt x="14" y="0"/>
                    <a:pt x="14" y="0"/>
                    <a:pt x="14" y="0"/>
                  </a:cubicBezTo>
                  <a:cubicBezTo>
                    <a:pt x="15" y="0"/>
                    <a:pt x="15" y="0"/>
                    <a:pt x="15" y="1"/>
                  </a:cubicBezTo>
                  <a:cubicBezTo>
                    <a:pt x="15" y="26"/>
                    <a:pt x="15" y="26"/>
                    <a:pt x="15" y="26"/>
                  </a:cubicBezTo>
                  <a:cubicBezTo>
                    <a:pt x="15" y="27"/>
                    <a:pt x="15" y="27"/>
                    <a:pt x="14" y="27"/>
                  </a:cubicBezTo>
                  <a:cubicBezTo>
                    <a:pt x="9" y="27"/>
                    <a:pt x="9" y="27"/>
                    <a:pt x="9" y="27"/>
                  </a:cubicBezTo>
                  <a:cubicBezTo>
                    <a:pt x="8" y="27"/>
                    <a:pt x="8" y="27"/>
                    <a:pt x="8" y="26"/>
                  </a:cubicBezTo>
                  <a:cubicBezTo>
                    <a:pt x="8" y="1"/>
                    <a:pt x="8" y="1"/>
                    <a:pt x="8" y="1"/>
                  </a:cubicBezTo>
                  <a:cubicBezTo>
                    <a:pt x="8" y="0"/>
                    <a:pt x="8" y="0"/>
                    <a:pt x="9" y="0"/>
                  </a:cubicBezTo>
                  <a:close/>
                  <a:moveTo>
                    <a:pt x="9" y="4"/>
                  </a:moveTo>
                  <a:cubicBezTo>
                    <a:pt x="14" y="4"/>
                    <a:pt x="14" y="4"/>
                    <a:pt x="14" y="4"/>
                  </a:cubicBezTo>
                  <a:cubicBezTo>
                    <a:pt x="14" y="11"/>
                    <a:pt x="14" y="11"/>
                    <a:pt x="14" y="11"/>
                  </a:cubicBezTo>
                  <a:cubicBezTo>
                    <a:pt x="9" y="11"/>
                    <a:pt x="9" y="11"/>
                    <a:pt x="9" y="11"/>
                  </a:cubicBezTo>
                  <a:cubicBezTo>
                    <a:pt x="9" y="4"/>
                    <a:pt x="9" y="4"/>
                    <a:pt x="9" y="4"/>
                  </a:cubicBezTo>
                  <a:close/>
                  <a:moveTo>
                    <a:pt x="11" y="20"/>
                  </a:moveTo>
                  <a:cubicBezTo>
                    <a:pt x="13" y="20"/>
                    <a:pt x="14" y="21"/>
                    <a:pt x="14" y="22"/>
                  </a:cubicBezTo>
                  <a:cubicBezTo>
                    <a:pt x="14" y="23"/>
                    <a:pt x="13" y="24"/>
                    <a:pt x="11" y="24"/>
                  </a:cubicBezTo>
                  <a:cubicBezTo>
                    <a:pt x="10" y="24"/>
                    <a:pt x="9" y="23"/>
                    <a:pt x="9" y="22"/>
                  </a:cubicBezTo>
                  <a:cubicBezTo>
                    <a:pt x="9" y="21"/>
                    <a:pt x="10" y="20"/>
                    <a:pt x="11" y="20"/>
                  </a:cubicBezTo>
                  <a:close/>
                  <a:moveTo>
                    <a:pt x="9" y="14"/>
                  </a:moveTo>
                  <a:cubicBezTo>
                    <a:pt x="14" y="14"/>
                    <a:pt x="14" y="14"/>
                    <a:pt x="14" y="14"/>
                  </a:cubicBezTo>
                  <a:cubicBezTo>
                    <a:pt x="14" y="12"/>
                    <a:pt x="14" y="12"/>
                    <a:pt x="14" y="12"/>
                  </a:cubicBezTo>
                  <a:cubicBezTo>
                    <a:pt x="9" y="12"/>
                    <a:pt x="9" y="12"/>
                    <a:pt x="9" y="12"/>
                  </a:cubicBezTo>
                  <a:cubicBezTo>
                    <a:pt x="9" y="14"/>
                    <a:pt x="9" y="14"/>
                    <a:pt x="9" y="14"/>
                  </a:cubicBezTo>
                  <a:close/>
                  <a:moveTo>
                    <a:pt x="1" y="4"/>
                  </a:moveTo>
                  <a:cubicBezTo>
                    <a:pt x="6" y="4"/>
                    <a:pt x="6" y="4"/>
                    <a:pt x="6" y="4"/>
                  </a:cubicBezTo>
                  <a:cubicBezTo>
                    <a:pt x="6" y="11"/>
                    <a:pt x="6" y="11"/>
                    <a:pt x="6" y="11"/>
                  </a:cubicBezTo>
                  <a:cubicBezTo>
                    <a:pt x="1" y="11"/>
                    <a:pt x="1" y="11"/>
                    <a:pt x="1" y="11"/>
                  </a:cubicBezTo>
                  <a:cubicBezTo>
                    <a:pt x="1" y="4"/>
                    <a:pt x="1" y="4"/>
                    <a:pt x="1" y="4"/>
                  </a:cubicBezTo>
                  <a:close/>
                  <a:moveTo>
                    <a:pt x="3" y="20"/>
                  </a:moveTo>
                  <a:cubicBezTo>
                    <a:pt x="4" y="20"/>
                    <a:pt x="5" y="21"/>
                    <a:pt x="5" y="22"/>
                  </a:cubicBezTo>
                  <a:cubicBezTo>
                    <a:pt x="5" y="23"/>
                    <a:pt x="4" y="24"/>
                    <a:pt x="3" y="24"/>
                  </a:cubicBezTo>
                  <a:cubicBezTo>
                    <a:pt x="2" y="24"/>
                    <a:pt x="1" y="23"/>
                    <a:pt x="1" y="22"/>
                  </a:cubicBezTo>
                  <a:cubicBezTo>
                    <a:pt x="1" y="21"/>
                    <a:pt x="2" y="20"/>
                    <a:pt x="3" y="20"/>
                  </a:cubicBezTo>
                  <a:close/>
                  <a:moveTo>
                    <a:pt x="1" y="14"/>
                  </a:moveTo>
                  <a:cubicBezTo>
                    <a:pt x="6" y="14"/>
                    <a:pt x="6" y="14"/>
                    <a:pt x="6" y="14"/>
                  </a:cubicBezTo>
                  <a:cubicBezTo>
                    <a:pt x="6" y="12"/>
                    <a:pt x="6" y="12"/>
                    <a:pt x="6" y="12"/>
                  </a:cubicBezTo>
                  <a:cubicBezTo>
                    <a:pt x="1" y="12"/>
                    <a:pt x="1" y="12"/>
                    <a:pt x="1" y="12"/>
                  </a:cubicBezTo>
                  <a:cubicBezTo>
                    <a:pt x="1" y="14"/>
                    <a:pt x="1" y="14"/>
                    <a:pt x="1" y="14"/>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10" name="文本框 9"/>
            <p:cNvSpPr txBox="1"/>
            <p:nvPr/>
          </p:nvSpPr>
          <p:spPr>
            <a:xfrm>
              <a:off x="5565628" y="1268127"/>
              <a:ext cx="2663972" cy="583565"/>
            </a:xfrm>
            <a:prstGeom prst="rect">
              <a:avLst/>
            </a:prstGeom>
            <a:noFill/>
          </p:spPr>
          <p:txBody>
            <a:bodyPr wrap="square" rtlCol="0">
              <a:spAutoFit/>
            </a:bodyPr>
            <a:lstStyle/>
            <a:p>
              <a:r>
                <a:rPr lang="zh-CN" altLang="en-US" sz="3200" b="1">
                  <a:solidFill>
                    <a:srgbClr val="194258"/>
                  </a:solidFill>
                  <a:latin typeface="微软雅黑" panose="020B0503020204020204" charset="-122"/>
                  <a:ea typeface="微软雅黑" panose="020B0503020204020204" charset="-122"/>
                </a:rPr>
                <a:t>目录 </a:t>
              </a:r>
              <a:r>
                <a:rPr lang="en-US" altLang="zh-CN">
                  <a:solidFill>
                    <a:srgbClr val="194258"/>
                  </a:solidFill>
                  <a:latin typeface="微软雅黑" panose="020B0503020204020204" charset="-122"/>
                  <a:ea typeface="微软雅黑" panose="020B0503020204020204" charset="-122"/>
                </a:rPr>
                <a:t>CONTENT</a:t>
              </a:r>
              <a:endParaRPr lang="zh-CN" altLang="en-US">
                <a:solidFill>
                  <a:srgbClr val="194258"/>
                </a:solidFill>
                <a:latin typeface="微软雅黑" panose="020B0503020204020204" charset="-122"/>
                <a:ea typeface="微软雅黑" panose="020B0503020204020204" charset="-122"/>
              </a:endParaRPr>
            </a:p>
          </p:txBody>
        </p:sp>
        <p:cxnSp>
          <p:nvCxnSpPr>
            <p:cNvPr id="12" name="直接连接符 11"/>
            <p:cNvCxnSpPr/>
            <p:nvPr/>
          </p:nvCxnSpPr>
          <p:spPr>
            <a:xfrm>
              <a:off x="6534150" y="1372902"/>
              <a:ext cx="0" cy="408273"/>
            </a:xfrm>
            <a:prstGeom prst="line">
              <a:avLst/>
            </a:prstGeom>
            <a:ln w="19050">
              <a:solidFill>
                <a:srgbClr val="194258"/>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5603802" y="1731410"/>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2. Tensorflow</a:t>
            </a:r>
            <a:r>
              <a:rPr lang="zh-CN" altLang="en-US" sz="2400">
                <a:solidFill>
                  <a:schemeClr val="bg1"/>
                </a:solidFill>
                <a:latin typeface="Impact" panose="020B0806030902050204" pitchFamily="34" charset="0"/>
                <a:ea typeface="微软雅黑" panose="020B0503020204020204" charset="-122"/>
              </a:rPr>
              <a:t>计算模型</a:t>
            </a:r>
            <a:endParaRPr lang="en-US" altLang="zh-CN" sz="2400">
              <a:solidFill>
                <a:schemeClr val="bg1"/>
              </a:solidFill>
              <a:latin typeface="Impact" panose="020B0806030902050204" pitchFamily="34" charset="0"/>
              <a:ea typeface="微软雅黑" panose="020B0503020204020204" charset="-122"/>
            </a:endParaRPr>
          </a:p>
        </p:txBody>
      </p:sp>
      <p:sp>
        <p:nvSpPr>
          <p:cNvPr id="16" name="文本框 15"/>
          <p:cNvSpPr txBox="1"/>
          <p:nvPr/>
        </p:nvSpPr>
        <p:spPr>
          <a:xfrm>
            <a:off x="5603802" y="2519064"/>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3.Tensorflow</a:t>
            </a:r>
            <a:r>
              <a:rPr lang="zh-CN" altLang="en-US" sz="2400">
                <a:solidFill>
                  <a:schemeClr val="bg1"/>
                </a:solidFill>
                <a:latin typeface="Impact" panose="020B0806030902050204" pitchFamily="34" charset="0"/>
                <a:ea typeface="微软雅黑" panose="020B0503020204020204" charset="-122"/>
              </a:rPr>
              <a:t>数据模型</a:t>
            </a:r>
            <a:r>
              <a:rPr lang="en-US" altLang="zh-CN" sz="2400">
                <a:solidFill>
                  <a:schemeClr val="bg1"/>
                </a:solidFill>
                <a:latin typeface="Impact" panose="020B0806030902050204" pitchFamily="34" charset="0"/>
                <a:ea typeface="微软雅黑" panose="020B0503020204020204" charset="-122"/>
              </a:rPr>
              <a:t> </a:t>
            </a:r>
            <a:endParaRPr lang="zh-CN" altLang="en-US" sz="240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5603802" y="3282666"/>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4. Tensorflow</a:t>
            </a:r>
            <a:r>
              <a:rPr lang="zh-CN" altLang="en-US" sz="2400">
                <a:solidFill>
                  <a:schemeClr val="bg1"/>
                </a:solidFill>
                <a:latin typeface="Impact" panose="020B0806030902050204" pitchFamily="34" charset="0"/>
                <a:ea typeface="微软雅黑" panose="020B0503020204020204" charset="-122"/>
              </a:rPr>
              <a:t>运行模型</a:t>
            </a:r>
            <a:endParaRPr lang="zh-CN" altLang="en-US" sz="2400">
              <a:solidFill>
                <a:schemeClr val="bg1"/>
              </a:solidFill>
              <a:latin typeface="Impact" panose="020B0806030902050204" pitchFamily="34" charset="0"/>
              <a:ea typeface="微软雅黑" panose="020B0503020204020204" charset="-122"/>
            </a:endParaRPr>
          </a:p>
        </p:txBody>
      </p:sp>
      <p:sp>
        <p:nvSpPr>
          <p:cNvPr id="18" name="文本框 17"/>
          <p:cNvSpPr txBox="1"/>
          <p:nvPr/>
        </p:nvSpPr>
        <p:spPr>
          <a:xfrm>
            <a:off x="5603802" y="3985613"/>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5. TensorFlow</a:t>
            </a:r>
            <a:r>
              <a:rPr lang="zh-CN" altLang="en-US" sz="2400">
                <a:solidFill>
                  <a:schemeClr val="bg1"/>
                </a:solidFill>
                <a:latin typeface="Impact" panose="020B0806030902050204" pitchFamily="34" charset="0"/>
                <a:ea typeface="微软雅黑" panose="020B0503020204020204" charset="-122"/>
              </a:rPr>
              <a:t>实现神经网络</a:t>
            </a:r>
            <a:endParaRPr lang="zh-CN" altLang="en-US" sz="2400">
              <a:solidFill>
                <a:schemeClr val="bg1"/>
              </a:solidFill>
              <a:latin typeface="Impact" panose="020B0806030902050204" pitchFamily="34" charset="0"/>
              <a:ea typeface="微软雅黑" panose="020B0503020204020204" charset="-122"/>
            </a:endParaRPr>
          </a:p>
        </p:txBody>
      </p:sp>
      <p:sp>
        <p:nvSpPr>
          <p:cNvPr id="19" name="文本框 18"/>
          <p:cNvSpPr txBox="1"/>
          <p:nvPr/>
        </p:nvSpPr>
        <p:spPr>
          <a:xfrm>
            <a:off x="5603802" y="4742460"/>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6. </a:t>
            </a:r>
            <a:r>
              <a:rPr lang="zh-CN" altLang="en-US" sz="2400">
                <a:solidFill>
                  <a:schemeClr val="bg1"/>
                </a:solidFill>
                <a:latin typeface="Impact" panose="020B0806030902050204" pitchFamily="34" charset="0"/>
                <a:ea typeface="微软雅黑" panose="020B0503020204020204" charset="-122"/>
              </a:rPr>
              <a:t>分布式机制</a:t>
            </a:r>
            <a:endParaRPr lang="zh-CN" altLang="en-US" sz="2400">
              <a:solidFill>
                <a:schemeClr val="bg1"/>
              </a:solidFill>
              <a:latin typeface="Impact" panose="020B0806030902050204" pitchFamily="34" charset="0"/>
              <a:ea typeface="微软雅黑" panose="020B0503020204020204" charset="-122"/>
            </a:endParaRPr>
          </a:p>
        </p:txBody>
      </p:sp>
      <p:sp>
        <p:nvSpPr>
          <p:cNvPr id="20" name="文本框 19"/>
          <p:cNvSpPr txBox="1"/>
          <p:nvPr/>
        </p:nvSpPr>
        <p:spPr>
          <a:xfrm>
            <a:off x="5603802" y="5499307"/>
            <a:ext cx="4327301" cy="460375"/>
          </a:xfrm>
          <a:prstGeom prst="rect">
            <a:avLst/>
          </a:prstGeom>
          <a:noFill/>
        </p:spPr>
        <p:txBody>
          <a:bodyPr wrap="square" rtlCol="0">
            <a:spAutoFit/>
          </a:bodyPr>
          <a:lstStyle/>
          <a:p>
            <a:r>
              <a:rPr lang="en-US" altLang="zh-CN" sz="2400">
                <a:solidFill>
                  <a:schemeClr val="bg1"/>
                </a:solidFill>
                <a:latin typeface="Impact" panose="020B0806030902050204" pitchFamily="34" charset="0"/>
                <a:ea typeface="微软雅黑" panose="020B0503020204020204" charset="-122"/>
              </a:rPr>
              <a:t>7. </a:t>
            </a:r>
            <a:r>
              <a:rPr lang="zh-CN" altLang="en-US" sz="2400">
                <a:solidFill>
                  <a:schemeClr val="bg1"/>
                </a:solidFill>
                <a:latin typeface="Impact" panose="020B0806030902050204" pitchFamily="34" charset="0"/>
                <a:ea typeface="微软雅黑" panose="020B0503020204020204" charset="-122"/>
              </a:rPr>
              <a:t>通信方式</a:t>
            </a:r>
            <a:endParaRPr lang="zh-CN" altLang="en-US" sz="2400">
              <a:solidFill>
                <a:schemeClr val="bg1"/>
              </a:solidFill>
              <a:latin typeface="Impact" panose="020B0806030902050204" pitchFamily="34" charset="0"/>
              <a:ea typeface="微软雅黑" panose="020B0503020204020204" charset="-122"/>
            </a:endParaRPr>
          </a:p>
        </p:txBody>
      </p:sp>
      <p:cxnSp>
        <p:nvCxnSpPr>
          <p:cNvPr id="5" name="直接连接符 4"/>
          <p:cNvCxnSpPr/>
          <p:nvPr/>
        </p:nvCxnSpPr>
        <p:spPr>
          <a:xfrm>
            <a:off x="581025" y="2923579"/>
            <a:ext cx="2952750" cy="0"/>
          </a:xfrm>
          <a:prstGeom prst="line">
            <a:avLst/>
          </a:prstGeom>
          <a:ln w="12700">
            <a:solidFill>
              <a:srgbClr val="194258"/>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81025" y="3696110"/>
            <a:ext cx="2952750" cy="0"/>
          </a:xfrm>
          <a:prstGeom prst="line">
            <a:avLst/>
          </a:prstGeom>
          <a:ln w="12700">
            <a:solidFill>
              <a:srgbClr val="194258"/>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603802" y="934485"/>
            <a:ext cx="4327301" cy="460375"/>
          </a:xfrm>
          <a:prstGeom prst="rect">
            <a:avLst/>
          </a:prstGeom>
          <a:noFill/>
        </p:spPr>
        <p:txBody>
          <a:bodyPr wrap="square" rtlCol="0">
            <a:spAutoFit/>
          </a:bodyPr>
          <a:p>
            <a:r>
              <a:rPr lang="en-US" altLang="zh-CN" sz="2400">
                <a:solidFill>
                  <a:schemeClr val="bg1"/>
                </a:solidFill>
                <a:latin typeface="Impact" panose="020B0806030902050204" pitchFamily="34" charset="0"/>
                <a:ea typeface="微软雅黑" panose="020B0503020204020204" charset="-122"/>
              </a:rPr>
              <a:t>1. </a:t>
            </a:r>
            <a:r>
              <a:rPr lang="zh-CN" altLang="en-US" sz="2400">
                <a:solidFill>
                  <a:schemeClr val="bg1"/>
                </a:solidFill>
                <a:latin typeface="Impact" panose="020B0806030902050204" pitchFamily="34" charset="0"/>
                <a:ea typeface="微软雅黑" panose="020B0503020204020204" charset="-122"/>
              </a:rPr>
              <a:t>深度学习简介</a:t>
            </a:r>
            <a:endParaRPr lang="zh-CN" altLang="en-US" sz="2400">
              <a:solidFill>
                <a:schemeClr val="bg1"/>
              </a:solidFill>
              <a:latin typeface="Impact" panose="020B0806030902050204" pitchFamily="34" charset="0"/>
              <a:ea typeface="微软雅黑" panose="020B0503020204020204"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154545" y="1355090"/>
            <a:ext cx="4505325" cy="4585970"/>
          </a:xfrm>
          <a:prstGeom prst="rect">
            <a:avLst/>
          </a:prstGeom>
        </p:spPr>
      </p:pic>
      <p:pic>
        <p:nvPicPr>
          <p:cNvPr id="2" name="图片 1"/>
          <p:cNvPicPr>
            <a:picLocks noChangeAspect="1"/>
          </p:cNvPicPr>
          <p:nvPr/>
        </p:nvPicPr>
        <p:blipFill>
          <a:blip r:embed="rId2"/>
          <a:stretch>
            <a:fillRect/>
          </a:stretch>
        </p:blipFill>
        <p:spPr>
          <a:xfrm>
            <a:off x="245110" y="1677670"/>
            <a:ext cx="11414760" cy="3940810"/>
          </a:xfrm>
          <a:prstGeom prst="rect">
            <a:avLst/>
          </a:prstGeom>
        </p:spPr>
      </p:pic>
      <p:sp>
        <p:nvSpPr>
          <p:cNvPr id="3" name="文本框 2"/>
          <p:cNvSpPr txBox="1"/>
          <p:nvPr/>
        </p:nvSpPr>
        <p:spPr>
          <a:xfrm>
            <a:off x="353060" y="380365"/>
            <a:ext cx="4893310" cy="706755"/>
          </a:xfrm>
          <a:prstGeom prst="rect">
            <a:avLst/>
          </a:prstGeom>
          <a:noFill/>
        </p:spPr>
        <p:txBody>
          <a:bodyPr wrap="square" rtlCol="0">
            <a:spAutoFit/>
          </a:bodyPr>
          <a:lstStyle/>
          <a:p>
            <a:r>
              <a:rPr lang="zh-CN" altLang="en-US" sz="4000"/>
              <a:t>示例：</a:t>
            </a:r>
            <a:endParaRPr lang="zh-CN" altLang="en-US" sz="4000"/>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对象 2"/>
          <p:cNvGraphicFramePr/>
          <p:nvPr/>
        </p:nvGraphicFramePr>
        <p:xfrm>
          <a:off x="886460" y="1965960"/>
          <a:ext cx="10419080" cy="2926715"/>
        </p:xfrm>
        <a:graphic>
          <a:graphicData uri="http://schemas.openxmlformats.org/presentationml/2006/ole">
            <mc:AlternateContent xmlns:mc="http://schemas.openxmlformats.org/markup-compatibility/2006">
              <mc:Choice xmlns:v="urn:schemas-microsoft-com:vml" Requires="v">
                <p:oleObj spid="_x0000_s4" name="" r:id="rId1" imgW="10410825" imgH="2924175" progId="Paint.Picture">
                  <p:embed/>
                </p:oleObj>
              </mc:Choice>
              <mc:Fallback>
                <p:oleObj name="" r:id="rId1" imgW="10410825" imgH="2924175" progId="Paint.Picture">
                  <p:embed/>
                  <p:pic>
                    <p:nvPicPr>
                      <p:cNvPr id="0" name="图片 3"/>
                      <p:cNvPicPr/>
                      <p:nvPr/>
                    </p:nvPicPr>
                    <p:blipFill>
                      <a:blip r:embed="rId2"/>
                      <a:stretch>
                        <a:fillRect/>
                      </a:stretch>
                    </p:blipFill>
                    <p:spPr>
                      <a:xfrm>
                        <a:off x="886460" y="1965960"/>
                        <a:ext cx="10419080" cy="2926715"/>
                      </a:xfrm>
                      <a:prstGeom prst="rect">
                        <a:avLst/>
                      </a:prstGeom>
                    </p:spPr>
                  </p:pic>
                </p:oleObj>
              </mc:Fallback>
            </mc:AlternateContent>
          </a:graphicData>
        </a:graphic>
      </p:graphicFrame>
      <p:sp>
        <p:nvSpPr>
          <p:cNvPr id="5" name="文本框 4"/>
          <p:cNvSpPr txBox="1"/>
          <p:nvPr/>
        </p:nvSpPr>
        <p:spPr>
          <a:xfrm>
            <a:off x="688340" y="816610"/>
            <a:ext cx="6130925" cy="521970"/>
          </a:xfrm>
          <a:prstGeom prst="rect">
            <a:avLst/>
          </a:prstGeom>
          <a:noFill/>
        </p:spPr>
        <p:txBody>
          <a:bodyPr wrap="square" rtlCol="0">
            <a:spAutoFit/>
          </a:bodyPr>
          <a:p>
            <a:r>
              <a:rPr lang="en-US" altLang="zh-CN" sz="2800"/>
              <a:t>TensorFlow</a:t>
            </a:r>
            <a:r>
              <a:rPr lang="zh-CN" altLang="en-US" sz="2800"/>
              <a:t>的操作类型</a:t>
            </a:r>
            <a:endParaRPr lang="zh-CN" altLang="en-US" sz="2800"/>
          </a:p>
        </p:txBody>
      </p:sp>
      <p:sp>
        <p:nvSpPr>
          <p:cNvPr id="2" name="文本框 1"/>
          <p:cNvSpPr txBox="1"/>
          <p:nvPr/>
        </p:nvSpPr>
        <p:spPr>
          <a:xfrm>
            <a:off x="791210" y="5042535"/>
            <a:ext cx="8792210" cy="922020"/>
          </a:xfrm>
          <a:prstGeom prst="rect">
            <a:avLst/>
          </a:prstGeom>
          <a:noFill/>
        </p:spPr>
        <p:txBody>
          <a:bodyPr wrap="square" rtlCol="0" anchor="t">
            <a:spAutoFit/>
          </a:bodyPr>
          <a:p>
            <a:r>
              <a:rPr lang="zh-CN" altLang="en-US"/>
              <a:t>Softmax：归一化指数函数</a:t>
            </a:r>
            <a:endParaRPr lang="zh-CN" altLang="en-US"/>
          </a:p>
          <a:p>
            <a:endParaRPr lang="zh-CN" altLang="en-US"/>
          </a:p>
          <a:p>
            <a:r>
              <a:rPr lang="zh-CN" altLang="en-US"/>
              <a:t>softmax：用于多分类过程，它将多个神经元的输出，映射到（0,1）区间内</a:t>
            </a:r>
            <a:endParaRPr lang="zh-CN" altLang="en-US"/>
          </a:p>
        </p:txBody>
      </p:sp>
      <p:pic>
        <p:nvPicPr>
          <p:cNvPr id="6" name="图片 5"/>
          <p:cNvPicPr>
            <a:picLocks noChangeAspect="1"/>
          </p:cNvPicPr>
          <p:nvPr/>
        </p:nvPicPr>
        <p:blipFill>
          <a:blip r:embed="rId3"/>
          <a:stretch>
            <a:fillRect/>
          </a:stretch>
        </p:blipFill>
        <p:spPr>
          <a:xfrm>
            <a:off x="3792855" y="5042535"/>
            <a:ext cx="1231900" cy="552450"/>
          </a:xfrm>
          <a:prstGeom prst="rect">
            <a:avLst/>
          </a:prstGeom>
        </p:spPr>
      </p:pic>
      <p:pic>
        <p:nvPicPr>
          <p:cNvPr id="7" name="图片 6"/>
          <p:cNvPicPr>
            <a:picLocks noChangeAspect="1"/>
          </p:cNvPicPr>
          <p:nvPr/>
        </p:nvPicPr>
        <p:blipFill>
          <a:blip r:embed="rId4"/>
          <a:stretch>
            <a:fillRect/>
          </a:stretch>
        </p:blipFill>
        <p:spPr>
          <a:xfrm>
            <a:off x="8585200" y="5394960"/>
            <a:ext cx="1079500" cy="654050"/>
          </a:xfrm>
          <a:prstGeom prst="rect">
            <a:avLst/>
          </a:prstGeom>
        </p:spPr>
      </p:pic>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000">
                <a:solidFill>
                  <a:schemeClr val="accent5">
                    <a:lumMod val="75000"/>
                  </a:schemeClr>
                </a:solidFill>
                <a:latin typeface="Impact" panose="020B0806030902050204" pitchFamily="34" charset="0"/>
                <a:ea typeface="微软雅黑" panose="020B0503020204020204" charset="-122"/>
                <a:sym typeface="+mn-ea"/>
              </a:rPr>
              <a:t>5. TensorFlow</a:t>
            </a:r>
            <a:r>
              <a:rPr lang="zh-CN" altLang="en-US" sz="3000">
                <a:solidFill>
                  <a:schemeClr val="accent5">
                    <a:lumMod val="75000"/>
                  </a:schemeClr>
                </a:solidFill>
                <a:latin typeface="Impact" panose="020B0806030902050204" pitchFamily="34" charset="0"/>
                <a:ea typeface="微软雅黑" panose="020B0503020204020204" charset="-122"/>
                <a:sym typeface="+mn-ea"/>
              </a:rPr>
              <a:t>实现神经网络</a:t>
            </a:r>
            <a:endParaRPr kumimoji="0" lang="zh-CN" altLang="en-US" sz="3000" b="0" i="0" u="none" strike="noStrike" kern="1200" cap="none" spc="0" normalizeH="0" baseline="0" noProof="0">
              <a:ln>
                <a:noFill/>
              </a:ln>
              <a:solidFill>
                <a:schemeClr val="accent5">
                  <a:lumMod val="75000"/>
                </a:schemeClr>
              </a:solidFill>
              <a:effectLst/>
              <a:uLnTx/>
              <a:uFillTx/>
              <a:latin typeface="Impact" panose="020B0806030902050204" pitchFamily="34" charset="0"/>
              <a:ea typeface="微软雅黑" panose="020B0503020204020204" charset="-122"/>
              <a:cs typeface="Lao UI" panose="020B0502040204020203" pitchFamily="34" charset="0"/>
              <a:sym typeface="+mn-ea"/>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graphicFrame>
        <p:nvGraphicFramePr>
          <p:cNvPr id="3" name="对象 2"/>
          <p:cNvGraphicFramePr/>
          <p:nvPr/>
        </p:nvGraphicFramePr>
        <p:xfrm>
          <a:off x="521335" y="969010"/>
          <a:ext cx="9061450" cy="5306060"/>
        </p:xfrm>
        <a:graphic>
          <a:graphicData uri="http://schemas.openxmlformats.org/presentationml/2006/ole">
            <mc:AlternateContent xmlns:mc="http://schemas.openxmlformats.org/markup-compatibility/2006">
              <mc:Choice xmlns:v="urn:schemas-microsoft-com:vml" Requires="v">
                <p:oleObj spid="_x0000_s4" name="" r:id="rId1" imgW="11706225" imgH="7572375" progId="Paint.Picture">
                  <p:embed/>
                </p:oleObj>
              </mc:Choice>
              <mc:Fallback>
                <p:oleObj name="" r:id="rId1" imgW="11706225" imgH="7572375" progId="Paint.Picture">
                  <p:embed/>
                  <p:pic>
                    <p:nvPicPr>
                      <p:cNvPr id="0" name="图片 3"/>
                      <p:cNvPicPr/>
                      <p:nvPr/>
                    </p:nvPicPr>
                    <p:blipFill>
                      <a:blip r:embed="rId2"/>
                      <a:stretch>
                        <a:fillRect/>
                      </a:stretch>
                    </p:blipFill>
                    <p:spPr>
                      <a:xfrm>
                        <a:off x="521335" y="969010"/>
                        <a:ext cx="9061450" cy="5306060"/>
                      </a:xfrm>
                      <a:prstGeom prst="rect">
                        <a:avLst/>
                      </a:prstGeom>
                    </p:spPr>
                  </p:pic>
                </p:oleObj>
              </mc:Fallback>
            </mc:AlternateContent>
          </a:graphicData>
        </a:graphic>
      </p:graphicFrame>
      <p:sp>
        <p:nvSpPr>
          <p:cNvPr id="7" name="文本框 6"/>
          <p:cNvSpPr txBox="1"/>
          <p:nvPr/>
        </p:nvSpPr>
        <p:spPr>
          <a:xfrm>
            <a:off x="2410460" y="6343650"/>
            <a:ext cx="4721225" cy="368300"/>
          </a:xfrm>
          <a:prstGeom prst="rect">
            <a:avLst/>
          </a:prstGeom>
          <a:noFill/>
        </p:spPr>
        <p:txBody>
          <a:bodyPr wrap="square" rtlCol="0">
            <a:spAutoFit/>
          </a:bodyPr>
          <a:p>
            <a:r>
              <a:rPr lang="en-US" altLang="zh-CN"/>
              <a:t>TensorFlow</a:t>
            </a:r>
            <a:r>
              <a:rPr lang="zh-CN" altLang="en-US"/>
              <a:t>模式设置截图</a:t>
            </a:r>
            <a:endParaRPr lang="zh-CN" altLang="en-US"/>
          </a:p>
        </p:txBody>
      </p:sp>
      <p:sp>
        <p:nvSpPr>
          <p:cNvPr id="8" name="文本框 7"/>
          <p:cNvSpPr txBox="1"/>
          <p:nvPr/>
        </p:nvSpPr>
        <p:spPr>
          <a:xfrm>
            <a:off x="9772015" y="969010"/>
            <a:ext cx="2109470" cy="3876675"/>
          </a:xfrm>
          <a:prstGeom prst="rect">
            <a:avLst/>
          </a:prstGeom>
          <a:noFill/>
        </p:spPr>
        <p:txBody>
          <a:bodyPr wrap="square" rtlCol="0">
            <a:spAutoFit/>
          </a:bodyPr>
          <a:p>
            <a:r>
              <a:rPr lang="zh-CN" altLang="en-US">
                <a:sym typeface="+mn-ea"/>
              </a:rPr>
              <a:t>特征向量：</a:t>
            </a:r>
            <a:r>
              <a:rPr lang="zh-CN" altLang="en-US" sz="1200"/>
              <a:t>描述实体的数字的组合。特征向量是神经网络的输入</a:t>
            </a:r>
            <a:endParaRPr lang="zh-CN" altLang="en-US" sz="1200"/>
          </a:p>
          <a:p>
            <a:r>
              <a:rPr lang="zh-CN" altLang="en-US"/>
              <a:t>神经网络的结构</a:t>
            </a:r>
            <a:r>
              <a:rPr lang="zh-CN" altLang="en-US" sz="1200"/>
              <a:t>：输入层、输出层、隐藏层</a:t>
            </a:r>
            <a:endParaRPr lang="zh-CN" altLang="en-US" sz="1200"/>
          </a:p>
          <a:p>
            <a:endParaRPr lang="zh-CN" altLang="en-US" sz="1200"/>
          </a:p>
          <a:p>
            <a:r>
              <a:rPr lang="zh-CN" altLang="en-US" sz="1600"/>
              <a:t>节点数</a:t>
            </a:r>
            <a:r>
              <a:rPr lang="en-US" altLang="zh-CN" sz="1600"/>
              <a:t>(neurons)</a:t>
            </a:r>
            <a:endParaRPr lang="en-US" altLang="zh-CN" sz="1600"/>
          </a:p>
          <a:p>
            <a:r>
              <a:rPr lang="zh-CN" altLang="en-US" sz="1600"/>
              <a:t>学习率</a:t>
            </a:r>
            <a:r>
              <a:rPr lang="en-US" altLang="zh-CN" sz="1600"/>
              <a:t>(Learning rate)</a:t>
            </a:r>
            <a:endParaRPr lang="en-US" altLang="zh-CN" sz="1600"/>
          </a:p>
          <a:p>
            <a:r>
              <a:rPr lang="zh-CN" altLang="en-US" sz="1600"/>
              <a:t>激活函数</a:t>
            </a:r>
            <a:r>
              <a:rPr lang="en-US" altLang="zh-CN" sz="1600"/>
              <a:t>(activation)</a:t>
            </a:r>
            <a:endParaRPr lang="en-US" altLang="zh-CN" sz="1600"/>
          </a:p>
          <a:p>
            <a:r>
              <a:rPr lang="zh-CN" altLang="en-US" sz="1600"/>
              <a:t>正则化</a:t>
            </a:r>
            <a:r>
              <a:rPr lang="en-US" altLang="zh-CN" sz="1600"/>
              <a:t>(regularization)</a:t>
            </a:r>
            <a:endParaRPr lang="en-US" altLang="zh-CN" sz="1600"/>
          </a:p>
          <a:p>
            <a:endParaRPr lang="en-US" altLang="zh-CN" sz="1600"/>
          </a:p>
          <a:p>
            <a:r>
              <a:rPr lang="zh-CN" altLang="en-US" sz="1600"/>
              <a:t>格子代表神经网络的节点</a:t>
            </a:r>
            <a:endParaRPr lang="zh-CN" altLang="en-US" sz="1600"/>
          </a:p>
          <a:p>
            <a:r>
              <a:rPr lang="zh-CN" altLang="en-US" sz="1600"/>
              <a:t>连线代表节点之间的连接</a:t>
            </a:r>
            <a:endParaRPr lang="zh-CN" altLang="en-US" sz="1600"/>
          </a:p>
          <a:p>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730885" y="6088380"/>
            <a:ext cx="5720080" cy="368300"/>
          </a:xfrm>
          <a:prstGeom prst="rect">
            <a:avLst/>
          </a:prstGeom>
          <a:noFill/>
        </p:spPr>
        <p:txBody>
          <a:bodyPr wrap="square" rtlCol="0" anchor="t">
            <a:spAutoFit/>
          </a:bodyPr>
          <a:p>
            <a:r>
              <a:rPr lang="zh-CN" altLang="en-US"/>
              <a:t>神经网络游乐场  http://playground.tensorflow.org/</a:t>
            </a:r>
            <a:endParaRPr lang="zh-CN" altLang="en-US"/>
          </a:p>
        </p:txBody>
      </p:sp>
      <p:sp>
        <p:nvSpPr>
          <p:cNvPr id="7" name="文本框 6"/>
          <p:cNvSpPr txBox="1"/>
          <p:nvPr/>
        </p:nvSpPr>
        <p:spPr>
          <a:xfrm>
            <a:off x="730885" y="487680"/>
            <a:ext cx="10730865" cy="1938020"/>
          </a:xfrm>
          <a:prstGeom prst="rect">
            <a:avLst/>
          </a:prstGeom>
          <a:noFill/>
        </p:spPr>
        <p:txBody>
          <a:bodyPr wrap="square" rtlCol="0" anchor="t">
            <a:spAutoFit/>
          </a:bodyPr>
          <a:p>
            <a:pPr>
              <a:lnSpc>
                <a:spcPct val="150000"/>
              </a:lnSpc>
            </a:pPr>
            <a:r>
              <a:rPr lang="zh-CN" altLang="en-US"/>
              <a:t>激</a:t>
            </a:r>
            <a:r>
              <a:rPr lang="zh-CN" altLang="en-US" sz="2000"/>
              <a:t>活函数（Activation functions）对于人工神经网络模型去学习、理解非常复杂和非线性的函数来说具有十分重要的作用。它们将非线性特性引入到我们的网络中。其主要目的是将A-NN模型中一个节点的输入信号转换成一个输出信号。该输出信号现在被用作堆叠中下一个层的输入。</a:t>
            </a:r>
            <a:r>
              <a:rPr lang="zh-CN" altLang="en-US" sz="2000">
                <a:sym typeface="+mn-ea"/>
              </a:rPr>
              <a:t>常用的几种激活函数：</a:t>
            </a:r>
            <a:endParaRPr lang="zh-CN" altLang="en-US" sz="2000">
              <a:sym typeface="+mn-ea"/>
            </a:endParaRPr>
          </a:p>
        </p:txBody>
      </p:sp>
      <p:pic>
        <p:nvPicPr>
          <p:cNvPr id="4" name="图片 3"/>
          <p:cNvPicPr>
            <a:picLocks noChangeAspect="1"/>
          </p:cNvPicPr>
          <p:nvPr/>
        </p:nvPicPr>
        <p:blipFill>
          <a:blip r:embed="rId1"/>
          <a:stretch>
            <a:fillRect/>
          </a:stretch>
        </p:blipFill>
        <p:spPr>
          <a:xfrm>
            <a:off x="1640840" y="2425700"/>
            <a:ext cx="9293225" cy="351536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4375" y="671830"/>
            <a:ext cx="6334760" cy="460375"/>
          </a:xfrm>
          <a:prstGeom prst="rect">
            <a:avLst/>
          </a:prstGeom>
          <a:noFill/>
        </p:spPr>
        <p:txBody>
          <a:bodyPr wrap="square" rtlCol="0" anchor="t">
            <a:spAutoFit/>
          </a:bodyPr>
          <a:p>
            <a:r>
              <a:rPr lang="zh-CN" altLang="en-US" sz="2400"/>
              <a:t>正则化方法：防止过拟合，提高泛化能力</a:t>
            </a:r>
            <a:endParaRPr lang="zh-CN" altLang="en-US" sz="2400"/>
          </a:p>
        </p:txBody>
      </p:sp>
      <p:sp>
        <p:nvSpPr>
          <p:cNvPr id="3" name="文本框 2"/>
          <p:cNvSpPr txBox="1"/>
          <p:nvPr/>
        </p:nvSpPr>
        <p:spPr>
          <a:xfrm>
            <a:off x="826770" y="1374775"/>
            <a:ext cx="10548620" cy="1938020"/>
          </a:xfrm>
          <a:prstGeom prst="rect">
            <a:avLst/>
          </a:prstGeom>
          <a:noFill/>
        </p:spPr>
        <p:txBody>
          <a:bodyPr wrap="square" rtlCol="0" anchor="t">
            <a:spAutoFit/>
          </a:bodyPr>
          <a:p>
            <a:pPr>
              <a:lnSpc>
                <a:spcPct val="150000"/>
              </a:lnSpc>
            </a:pPr>
            <a:r>
              <a:rPr lang="zh-CN" altLang="en-US" sz="2000"/>
              <a:t>在训练数据不够多时，或者overtraining时，常常会导致overfitting（过拟合）。随着训练过程的进行，模型复杂度增加，在training data上的error渐渐减小，但是在验证集上的error却反而渐渐增大。</a:t>
            </a:r>
            <a:endParaRPr lang="zh-CN" altLang="en-US" sz="2000"/>
          </a:p>
          <a:p>
            <a:pPr>
              <a:lnSpc>
                <a:spcPct val="150000"/>
              </a:lnSpc>
            </a:pPr>
            <a:r>
              <a:rPr lang="zh-CN" altLang="en-US" sz="2000">
                <a:sym typeface="+mn-ea"/>
              </a:rPr>
              <a:t>L2 regularization（权重衰减）L2正则化就是在代价函数后面再加上一个正则化项。</a:t>
            </a:r>
            <a:endParaRPr lang="zh-CN" altLang="en-US" sz="2000"/>
          </a:p>
        </p:txBody>
      </p:sp>
      <p:pic>
        <p:nvPicPr>
          <p:cNvPr id="5" name="图片 4"/>
          <p:cNvPicPr>
            <a:picLocks noChangeAspect="1"/>
          </p:cNvPicPr>
          <p:nvPr/>
        </p:nvPicPr>
        <p:blipFill>
          <a:blip r:embed="rId1"/>
          <a:stretch>
            <a:fillRect/>
          </a:stretch>
        </p:blipFill>
        <p:spPr>
          <a:xfrm>
            <a:off x="4665345" y="3437255"/>
            <a:ext cx="2383790" cy="963295"/>
          </a:xfrm>
          <a:prstGeom prst="rect">
            <a:avLst/>
          </a:prstGeom>
        </p:spPr>
      </p:pic>
      <p:sp>
        <p:nvSpPr>
          <p:cNvPr id="6" name="文本框 5"/>
          <p:cNvSpPr txBox="1"/>
          <p:nvPr/>
        </p:nvSpPr>
        <p:spPr>
          <a:xfrm>
            <a:off x="826770" y="4400550"/>
            <a:ext cx="10669905" cy="1014730"/>
          </a:xfrm>
          <a:prstGeom prst="rect">
            <a:avLst/>
          </a:prstGeom>
          <a:noFill/>
        </p:spPr>
        <p:txBody>
          <a:bodyPr wrap="square" rtlCol="0" anchor="t">
            <a:spAutoFit/>
          </a:bodyPr>
          <a:p>
            <a:pPr>
              <a:lnSpc>
                <a:spcPct val="150000"/>
              </a:lnSpc>
            </a:pPr>
            <a:r>
              <a:rPr lang="zh-CN" altLang="en-US" sz="2000"/>
              <a:t>L1 regularization：在原始的代价函数后面加上一个L1正则化项，即所有权重w的绝对值的和，乘以λ/n</a:t>
            </a:r>
            <a:endParaRPr lang="zh-CN" altLang="en-US" sz="2000"/>
          </a:p>
        </p:txBody>
      </p:sp>
      <p:pic>
        <p:nvPicPr>
          <p:cNvPr id="7" name="图片 6"/>
          <p:cNvPicPr>
            <a:picLocks noChangeAspect="1"/>
          </p:cNvPicPr>
          <p:nvPr/>
        </p:nvPicPr>
        <p:blipFill>
          <a:blip r:embed="rId2"/>
          <a:stretch>
            <a:fillRect/>
          </a:stretch>
        </p:blipFill>
        <p:spPr>
          <a:xfrm>
            <a:off x="4033520" y="5280660"/>
            <a:ext cx="3715385" cy="1289050"/>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2650" y="828040"/>
            <a:ext cx="6934835" cy="2399665"/>
          </a:xfrm>
          <a:prstGeom prst="rect">
            <a:avLst/>
          </a:prstGeom>
          <a:noFill/>
        </p:spPr>
        <p:txBody>
          <a:bodyPr wrap="square" rtlCol="0">
            <a:spAutoFit/>
          </a:bodyPr>
          <a:p>
            <a:r>
              <a:rPr lang="zh-CN" altLang="en-US" sz="2400"/>
              <a:t>使用神经网络解决分类问题：</a:t>
            </a:r>
            <a:endParaRPr lang="zh-CN" altLang="en-US" sz="2400"/>
          </a:p>
          <a:p>
            <a:endParaRPr lang="zh-CN" altLang="en-US"/>
          </a:p>
          <a:p>
            <a:pPr>
              <a:lnSpc>
                <a:spcPct val="150000"/>
              </a:lnSpc>
            </a:pPr>
            <a:r>
              <a:rPr lang="en-US" altLang="zh-CN"/>
              <a:t>1.</a:t>
            </a:r>
            <a:r>
              <a:rPr lang="zh-CN" altLang="en-US"/>
              <a:t>提取问题中实体的特征向量作为神经网络的输入。</a:t>
            </a:r>
            <a:endParaRPr lang="zh-CN" altLang="en-US"/>
          </a:p>
          <a:p>
            <a:pPr>
              <a:lnSpc>
                <a:spcPct val="150000"/>
              </a:lnSpc>
            </a:pPr>
            <a:r>
              <a:rPr lang="en-US" altLang="zh-CN"/>
              <a:t>2.</a:t>
            </a:r>
            <a:r>
              <a:rPr lang="zh-CN" altLang="en-US"/>
              <a:t>定义神经网络的结构，并定义如何从输入得到输出。</a:t>
            </a:r>
            <a:endParaRPr lang="zh-CN" altLang="en-US"/>
          </a:p>
          <a:p>
            <a:pPr>
              <a:lnSpc>
                <a:spcPct val="150000"/>
              </a:lnSpc>
            </a:pPr>
            <a:r>
              <a:rPr lang="en-US" altLang="zh-CN"/>
              <a:t>3.</a:t>
            </a:r>
            <a:r>
              <a:rPr lang="zh-CN" altLang="en-US"/>
              <a:t>通过训练数据来调整神经网络中参数的取值，即训练神经网络。</a:t>
            </a:r>
            <a:endParaRPr lang="zh-CN" altLang="en-US"/>
          </a:p>
          <a:p>
            <a:pPr>
              <a:lnSpc>
                <a:spcPct val="150000"/>
              </a:lnSpc>
            </a:pPr>
            <a:r>
              <a:rPr lang="en-US" altLang="zh-CN"/>
              <a:t>4.</a:t>
            </a:r>
            <a:r>
              <a:rPr lang="zh-CN" altLang="en-US"/>
              <a:t>使用训练好的神经网络来预测未知的数据。</a:t>
            </a:r>
            <a:endParaRPr lang="zh-CN" altLang="en-US"/>
          </a:p>
        </p:txBody>
      </p:sp>
      <p:pic>
        <p:nvPicPr>
          <p:cNvPr id="3" name="图片 2"/>
          <p:cNvPicPr>
            <a:picLocks noChangeAspect="1"/>
          </p:cNvPicPr>
          <p:nvPr/>
        </p:nvPicPr>
        <p:blipFill>
          <a:blip r:embed="rId1"/>
          <a:stretch>
            <a:fillRect/>
          </a:stretch>
        </p:blipFill>
        <p:spPr>
          <a:xfrm>
            <a:off x="947420" y="3637280"/>
            <a:ext cx="1770380" cy="1941830"/>
          </a:xfrm>
          <a:prstGeom prst="rect">
            <a:avLst/>
          </a:prstGeom>
        </p:spPr>
      </p:pic>
      <p:sp>
        <p:nvSpPr>
          <p:cNvPr id="4" name="文本框 3"/>
          <p:cNvSpPr txBox="1"/>
          <p:nvPr/>
        </p:nvSpPr>
        <p:spPr>
          <a:xfrm>
            <a:off x="2950210" y="3731895"/>
            <a:ext cx="8529955" cy="1753235"/>
          </a:xfrm>
          <a:prstGeom prst="rect">
            <a:avLst/>
          </a:prstGeom>
          <a:noFill/>
        </p:spPr>
        <p:txBody>
          <a:bodyPr wrap="square" rtlCol="0">
            <a:spAutoFit/>
          </a:bodyPr>
          <a:p>
            <a:pPr>
              <a:lnSpc>
                <a:spcPct val="150000"/>
              </a:lnSpc>
            </a:pPr>
            <a:r>
              <a:rPr lang="zh-CN" altLang="en-US"/>
              <a:t>一个神经元有多个输入和一个输出，一个神经元的输入既可以是其他神经元的输入，也可以是整个神经网络的输入。</a:t>
            </a:r>
            <a:r>
              <a:rPr lang="zh-CN" altLang="en-US">
                <a:sym typeface="+mn-ea"/>
              </a:rPr>
              <a:t>一个最简单的神经元结构的输出就是所有输入的加权和，而不同输入的权重就是神经元的参数。神经网络的优化过程就是优化神经元参数取值的过程。</a:t>
            </a:r>
            <a:endParaRPr lang="zh-CN" altLang="en-US"/>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17525" y="706755"/>
            <a:ext cx="6003290" cy="3730625"/>
          </a:xfrm>
          <a:prstGeom prst="rect">
            <a:avLst/>
          </a:prstGeom>
        </p:spPr>
      </p:pic>
      <p:sp>
        <p:nvSpPr>
          <p:cNvPr id="5" name="文本框 4"/>
          <p:cNvSpPr txBox="1"/>
          <p:nvPr/>
        </p:nvSpPr>
        <p:spPr>
          <a:xfrm>
            <a:off x="959485" y="4582160"/>
            <a:ext cx="5062855" cy="368300"/>
          </a:xfrm>
          <a:prstGeom prst="rect">
            <a:avLst/>
          </a:prstGeom>
          <a:noFill/>
        </p:spPr>
        <p:txBody>
          <a:bodyPr wrap="square" rtlCol="0">
            <a:spAutoFit/>
          </a:bodyPr>
          <a:p>
            <a:r>
              <a:rPr lang="zh-CN" altLang="en-US"/>
              <a:t>判断零件是否合格的全连接三层神经网络结构图</a:t>
            </a:r>
            <a:endParaRPr lang="zh-CN" altLang="en-US"/>
          </a:p>
        </p:txBody>
      </p:sp>
      <p:sp>
        <p:nvSpPr>
          <p:cNvPr id="6" name="文本框 5"/>
          <p:cNvSpPr txBox="1"/>
          <p:nvPr/>
        </p:nvSpPr>
        <p:spPr>
          <a:xfrm>
            <a:off x="6979285" y="558165"/>
            <a:ext cx="4718685" cy="2999740"/>
          </a:xfrm>
          <a:prstGeom prst="rect">
            <a:avLst/>
          </a:prstGeom>
          <a:noFill/>
        </p:spPr>
        <p:txBody>
          <a:bodyPr wrap="square" rtlCol="0">
            <a:spAutoFit/>
          </a:bodyPr>
          <a:p>
            <a:pPr>
              <a:lnSpc>
                <a:spcPct val="150000"/>
              </a:lnSpc>
            </a:pPr>
            <a:r>
              <a:rPr lang="zh-CN" altLang="en-US"/>
              <a:t>神经网络的前向传播需要三部分信息：</a:t>
            </a:r>
            <a:endParaRPr lang="zh-CN" altLang="en-US"/>
          </a:p>
          <a:p>
            <a:pPr>
              <a:lnSpc>
                <a:spcPct val="150000"/>
              </a:lnSpc>
            </a:pPr>
            <a:r>
              <a:rPr lang="en-US" altLang="zh-CN"/>
              <a:t>1</a:t>
            </a:r>
            <a:r>
              <a:rPr lang="zh-CN" altLang="en-US"/>
              <a:t>）神经网络的输入，从实体中提取的特征向量；</a:t>
            </a:r>
            <a:endParaRPr lang="zh-CN" altLang="en-US"/>
          </a:p>
          <a:p>
            <a:pPr>
              <a:lnSpc>
                <a:spcPct val="150000"/>
              </a:lnSpc>
            </a:pPr>
            <a:r>
              <a:rPr lang="en-US" altLang="zh-CN"/>
              <a:t>2</a:t>
            </a:r>
            <a:r>
              <a:rPr lang="zh-CN" altLang="en-US"/>
              <a:t>）神经网络的连接结构，给出不同神经元之间输入输出的连接关系；</a:t>
            </a:r>
            <a:endParaRPr lang="zh-CN" altLang="en-US"/>
          </a:p>
          <a:p>
            <a:pPr>
              <a:lnSpc>
                <a:spcPct val="150000"/>
              </a:lnSpc>
            </a:pPr>
            <a:r>
              <a:rPr lang="en-US" altLang="zh-CN"/>
              <a:t>3</a:t>
            </a:r>
            <a:r>
              <a:rPr lang="zh-CN" altLang="en-US"/>
              <a:t>）每个神经元中的参数。</a:t>
            </a:r>
            <a:endParaRPr lang="zh-CN" altLang="en-US"/>
          </a:p>
          <a:p>
            <a:pPr>
              <a:lnSpc>
                <a:spcPct val="150000"/>
              </a:lnSpc>
            </a:pPr>
            <a:r>
              <a:rPr lang="zh-CN" altLang="en-US"/>
              <a:t>隐藏层的三个节点所组成的向量取值：</a:t>
            </a:r>
            <a:endParaRPr lang="zh-CN" altLang="en-US"/>
          </a:p>
        </p:txBody>
      </p:sp>
      <p:graphicFrame>
        <p:nvGraphicFramePr>
          <p:cNvPr id="7" name="对象 6">
            <a:hlinkClick r:id="" action="ppaction://ole?verb="/>
          </p:cNvPr>
          <p:cNvGraphicFramePr>
            <a:graphicFrameLocks noChangeAspect="1"/>
          </p:cNvGraphicFramePr>
          <p:nvPr/>
        </p:nvGraphicFramePr>
        <p:xfrm>
          <a:off x="7007860" y="3557905"/>
          <a:ext cx="4690110" cy="836295"/>
        </p:xfrm>
        <a:graphic>
          <a:graphicData uri="http://schemas.openxmlformats.org/presentationml/2006/ole">
            <mc:AlternateContent xmlns:mc="http://schemas.openxmlformats.org/markup-compatibility/2006">
              <mc:Choice xmlns:v="urn:schemas-microsoft-com:vml" Requires="v">
                <p:oleObj spid="_x0000_s1025" name="" r:id="rId2" imgW="3276600" imgH="584200" progId="Equation.KSEE3">
                  <p:embed/>
                </p:oleObj>
              </mc:Choice>
              <mc:Fallback>
                <p:oleObj name="" r:id="rId2" imgW="3276600" imgH="584200" progId="Equation.KSEE3">
                  <p:embed/>
                  <p:pic>
                    <p:nvPicPr>
                      <p:cNvPr id="0" name="图片 1024"/>
                      <p:cNvPicPr/>
                      <p:nvPr/>
                    </p:nvPicPr>
                    <p:blipFill>
                      <a:blip r:embed="rId3"/>
                      <a:stretch>
                        <a:fillRect/>
                      </a:stretch>
                    </p:blipFill>
                    <p:spPr>
                      <a:xfrm>
                        <a:off x="7007860" y="3557905"/>
                        <a:ext cx="4690110" cy="836295"/>
                      </a:xfrm>
                      <a:prstGeom prst="rect">
                        <a:avLst/>
                      </a:prstGeom>
                    </p:spPr>
                  </p:pic>
                </p:oleObj>
              </mc:Fallback>
            </mc:AlternateContent>
          </a:graphicData>
        </a:graphic>
      </p:graphicFrame>
      <p:sp>
        <p:nvSpPr>
          <p:cNvPr id="8" name="文本框 7"/>
          <p:cNvSpPr txBox="1"/>
          <p:nvPr/>
        </p:nvSpPr>
        <p:spPr>
          <a:xfrm>
            <a:off x="6979285" y="4433570"/>
            <a:ext cx="4706620" cy="368300"/>
          </a:xfrm>
          <a:prstGeom prst="rect">
            <a:avLst/>
          </a:prstGeom>
          <a:noFill/>
        </p:spPr>
        <p:txBody>
          <a:bodyPr wrap="square" rtlCol="0">
            <a:spAutoFit/>
          </a:bodyPr>
          <a:p>
            <a:r>
              <a:rPr lang="zh-CN" altLang="en-US"/>
              <a:t>输出层可以表示为：</a:t>
            </a:r>
            <a:endParaRPr lang="zh-CN" altLang="en-US"/>
          </a:p>
        </p:txBody>
      </p:sp>
      <p:graphicFrame>
        <p:nvGraphicFramePr>
          <p:cNvPr id="9" name="对象 8">
            <a:hlinkClick r:id="" action="ppaction://ole?verb="/>
          </p:cNvPr>
          <p:cNvGraphicFramePr>
            <a:graphicFrameLocks noChangeAspect="1"/>
          </p:cNvGraphicFramePr>
          <p:nvPr/>
        </p:nvGraphicFramePr>
        <p:xfrm>
          <a:off x="8758555" y="4377690"/>
          <a:ext cx="2927350" cy="1273175"/>
        </p:xfrm>
        <a:graphic>
          <a:graphicData uri="http://schemas.openxmlformats.org/presentationml/2006/ole">
            <mc:AlternateContent xmlns:mc="http://schemas.openxmlformats.org/markup-compatibility/2006">
              <mc:Choice xmlns:v="urn:schemas-microsoft-com:vml" Requires="v">
                <p:oleObj spid="_x0000_s2" name="" r:id="rId4" imgW="2044700" imgH="889000" progId="Equation.KSEE3">
                  <p:embed/>
                </p:oleObj>
              </mc:Choice>
              <mc:Fallback>
                <p:oleObj name="" r:id="rId4" imgW="2044700" imgH="889000" progId="Equation.KSEE3">
                  <p:embed/>
                  <p:pic>
                    <p:nvPicPr>
                      <p:cNvPr id="0" name="图片 1024"/>
                      <p:cNvPicPr/>
                      <p:nvPr/>
                    </p:nvPicPr>
                    <p:blipFill>
                      <a:blip r:embed="rId5"/>
                      <a:stretch>
                        <a:fillRect/>
                      </a:stretch>
                    </p:blipFill>
                    <p:spPr>
                      <a:xfrm>
                        <a:off x="8758555" y="4377690"/>
                        <a:ext cx="2927350" cy="1273175"/>
                      </a:xfrm>
                      <a:prstGeom prst="rect">
                        <a:avLst/>
                      </a:prstGeom>
                    </p:spPr>
                  </p:pic>
                </p:oleObj>
              </mc:Fallback>
            </mc:AlternateContent>
          </a:graphicData>
        </a:graphic>
      </p:graphicFrame>
      <p:sp>
        <p:nvSpPr>
          <p:cNvPr id="10" name="文本框 9"/>
          <p:cNvSpPr txBox="1"/>
          <p:nvPr/>
        </p:nvSpPr>
        <p:spPr>
          <a:xfrm>
            <a:off x="517525" y="5168900"/>
            <a:ext cx="4706620" cy="1337945"/>
          </a:xfrm>
          <a:prstGeom prst="rect">
            <a:avLst/>
          </a:prstGeom>
          <a:noFill/>
        </p:spPr>
        <p:txBody>
          <a:bodyPr wrap="square" rtlCol="0">
            <a:spAutoFit/>
          </a:bodyPr>
          <a:p>
            <a:pPr>
              <a:lnSpc>
                <a:spcPct val="150000"/>
              </a:lnSpc>
            </a:pPr>
            <a:r>
              <a:rPr lang="en-US" altLang="zh-CN"/>
              <a:t>TensorFlow</a:t>
            </a:r>
            <a:r>
              <a:rPr lang="zh-CN" altLang="en-US"/>
              <a:t>实现的神经网络前向传播过程：</a:t>
            </a:r>
            <a:endParaRPr lang="zh-CN" altLang="en-US"/>
          </a:p>
          <a:p>
            <a:pPr>
              <a:lnSpc>
                <a:spcPct val="150000"/>
              </a:lnSpc>
            </a:pPr>
            <a:r>
              <a:rPr lang="en-US" altLang="zh-CN"/>
              <a:t>a=tf.matmul(x,w1)</a:t>
            </a:r>
            <a:endParaRPr lang="en-US" altLang="zh-CN"/>
          </a:p>
          <a:p>
            <a:pPr>
              <a:lnSpc>
                <a:spcPct val="150000"/>
              </a:lnSpc>
            </a:pPr>
            <a:r>
              <a:rPr lang="en-US" altLang="zh-CN"/>
              <a:t>y=tf.matmul(a,w2)</a:t>
            </a:r>
            <a:endParaRPr lang="en-US" altLang="zh-CN"/>
          </a:p>
        </p:txBody>
      </p:sp>
    </p:spTree>
    <p:custDataLst>
      <p:tags r:id="rId6"/>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3085" y="704215"/>
            <a:ext cx="11085195" cy="521970"/>
          </a:xfrm>
          <a:prstGeom prst="rect">
            <a:avLst/>
          </a:prstGeom>
          <a:noFill/>
        </p:spPr>
        <p:txBody>
          <a:bodyPr wrap="square" rtlCol="0">
            <a:spAutoFit/>
          </a:bodyPr>
          <a:p>
            <a:r>
              <a:rPr lang="zh-CN" altLang="en-US" sz="2800"/>
              <a:t>神经网络参数与</a:t>
            </a:r>
            <a:r>
              <a:rPr lang="en-US" altLang="zh-CN" sz="2800"/>
              <a:t>TensorFlow</a:t>
            </a:r>
            <a:r>
              <a:rPr lang="zh-CN" altLang="en-US" sz="2800"/>
              <a:t>变量</a:t>
            </a:r>
            <a:endParaRPr lang="zh-CN" altLang="en-US" sz="2800"/>
          </a:p>
        </p:txBody>
      </p:sp>
      <p:sp>
        <p:nvSpPr>
          <p:cNvPr id="4" name="文本框 3"/>
          <p:cNvSpPr txBox="1"/>
          <p:nvPr/>
        </p:nvSpPr>
        <p:spPr>
          <a:xfrm>
            <a:off x="713740" y="1379855"/>
            <a:ext cx="10940415" cy="1337945"/>
          </a:xfrm>
          <a:prstGeom prst="rect">
            <a:avLst/>
          </a:prstGeom>
          <a:noFill/>
        </p:spPr>
        <p:txBody>
          <a:bodyPr wrap="square" rtlCol="0">
            <a:spAutoFit/>
          </a:bodyPr>
          <a:p>
            <a:pPr>
              <a:lnSpc>
                <a:spcPct val="150000"/>
              </a:lnSpc>
            </a:pPr>
            <a:r>
              <a:rPr lang="zh-CN" altLang="en-US"/>
              <a:t>神经网络中的参数是神经网络实现分类或者回归问题中的重要部分。在</a:t>
            </a:r>
            <a:r>
              <a:rPr lang="en-US" altLang="zh-CN"/>
              <a:t>TensorFlow</a:t>
            </a:r>
            <a:r>
              <a:rPr lang="zh-CN" altLang="en-US"/>
              <a:t>中，变量（</a:t>
            </a:r>
            <a:r>
              <a:rPr lang="en-US" altLang="zh-CN"/>
              <a:t>tf.variable</a:t>
            </a:r>
            <a:r>
              <a:rPr lang="zh-CN" altLang="en-US"/>
              <a:t>）的作用就是保存和更新神经网络的参数。</a:t>
            </a:r>
            <a:endParaRPr lang="zh-CN" altLang="en-US"/>
          </a:p>
          <a:p>
            <a:pPr>
              <a:lnSpc>
                <a:spcPct val="150000"/>
              </a:lnSpc>
            </a:pPr>
            <a:r>
              <a:rPr lang="en-US" altLang="zh-CN"/>
              <a:t>TensorFlow</a:t>
            </a:r>
            <a:r>
              <a:rPr lang="zh-CN" altLang="en-US"/>
              <a:t>变量的初始值可以设置为随机数、常数或其他变量的值。</a:t>
            </a:r>
            <a:endParaRPr lang="zh-CN" altLang="en-US"/>
          </a:p>
        </p:txBody>
      </p:sp>
      <p:sp>
        <p:nvSpPr>
          <p:cNvPr id="5" name="文本框 4"/>
          <p:cNvSpPr txBox="1"/>
          <p:nvPr/>
        </p:nvSpPr>
        <p:spPr>
          <a:xfrm>
            <a:off x="777240" y="3782695"/>
            <a:ext cx="10668000" cy="2214880"/>
          </a:xfrm>
          <a:prstGeom prst="rect">
            <a:avLst/>
          </a:prstGeom>
          <a:noFill/>
        </p:spPr>
        <p:txBody>
          <a:bodyPr wrap="square" rtlCol="0" anchor="t">
            <a:spAutoFit/>
          </a:bodyPr>
          <a:p>
            <a:pPr>
              <a:lnSpc>
                <a:spcPct val="150000"/>
              </a:lnSpc>
            </a:pPr>
            <a:r>
              <a:rPr lang="zh-CN" altLang="en-US" sz="2000"/>
              <a:t>random_normal</a:t>
            </a:r>
            <a:r>
              <a:rPr lang="zh-CN" altLang="en-US"/>
              <a:t>：正态分布随机数，均值mean,标准差stddev </a:t>
            </a:r>
            <a:endParaRPr lang="zh-CN" altLang="en-US"/>
          </a:p>
          <a:p>
            <a:pPr>
              <a:lnSpc>
                <a:spcPct val="150000"/>
              </a:lnSpc>
            </a:pPr>
            <a:r>
              <a:rPr lang="zh-CN" altLang="en-US"/>
              <a:t>truncated_normal：截断正态分布随机数，均值mean,标准差stddev,不过只保留[mean-2*stddev, mean+ 2*stddev] 范围内的随机数 </a:t>
            </a:r>
            <a:endParaRPr lang="zh-CN" altLang="en-US"/>
          </a:p>
          <a:p>
            <a:pPr>
              <a:lnSpc>
                <a:spcPct val="150000"/>
              </a:lnSpc>
            </a:pPr>
            <a:r>
              <a:rPr lang="zh-CN" altLang="en-US"/>
              <a:t>random_uniform：均匀分布随机数，范围为[minval,maxval]</a:t>
            </a:r>
            <a:endParaRPr lang="zh-CN" altLang="en-US"/>
          </a:p>
          <a:p>
            <a:pPr>
              <a:lnSpc>
                <a:spcPct val="150000"/>
              </a:lnSpc>
            </a:pPr>
            <a:r>
              <a:rPr lang="zh-CN" altLang="en-US">
                <a:sym typeface="+mn-ea"/>
              </a:rPr>
              <a:t>random_</a:t>
            </a:r>
            <a:r>
              <a:rPr lang="en-US" altLang="zh-CN">
                <a:sym typeface="+mn-ea"/>
              </a:rPr>
              <a:t>gamma</a:t>
            </a:r>
            <a:r>
              <a:rPr lang="zh-CN" altLang="en-US">
                <a:sym typeface="+mn-ea"/>
              </a:rPr>
              <a:t>：</a:t>
            </a:r>
            <a:r>
              <a:rPr lang="en-US" altLang="zh-CN">
                <a:sym typeface="+mn-ea"/>
              </a:rPr>
              <a:t>Gamma</a:t>
            </a:r>
            <a:r>
              <a:rPr lang="zh-CN" altLang="en-US">
                <a:sym typeface="+mn-ea"/>
              </a:rPr>
              <a:t>分布，形状参数</a:t>
            </a:r>
            <a:r>
              <a:rPr lang="en-US" altLang="zh-CN">
                <a:sym typeface="+mn-ea"/>
              </a:rPr>
              <a:t>alpha</a:t>
            </a:r>
            <a:r>
              <a:rPr lang="zh-CN" altLang="en-US">
                <a:sym typeface="+mn-ea"/>
              </a:rPr>
              <a:t>，尺度参数</a:t>
            </a:r>
            <a:r>
              <a:rPr lang="en-US" altLang="zh-CN">
                <a:sym typeface="+mn-ea"/>
              </a:rPr>
              <a:t>beta</a:t>
            </a:r>
            <a:r>
              <a:rPr lang="zh-CN" altLang="en-US">
                <a:sym typeface="+mn-ea"/>
              </a:rPr>
              <a:t>，取值类型。</a:t>
            </a:r>
            <a:endParaRPr lang="zh-CN" altLang="en-US">
              <a:sym typeface="+mn-ea"/>
            </a:endParaRPr>
          </a:p>
        </p:txBody>
      </p:sp>
      <p:sp>
        <p:nvSpPr>
          <p:cNvPr id="6" name="文本框 5"/>
          <p:cNvSpPr txBox="1"/>
          <p:nvPr/>
        </p:nvSpPr>
        <p:spPr>
          <a:xfrm>
            <a:off x="568960" y="3168015"/>
            <a:ext cx="11085195" cy="521970"/>
          </a:xfrm>
          <a:prstGeom prst="rect">
            <a:avLst/>
          </a:prstGeom>
          <a:noFill/>
        </p:spPr>
        <p:txBody>
          <a:bodyPr wrap="square" rtlCol="0">
            <a:spAutoFit/>
          </a:bodyPr>
          <a:p>
            <a:r>
              <a:rPr lang="en-US" altLang="zh-CN" sz="2800"/>
              <a:t>TensorFlow</a:t>
            </a:r>
            <a:r>
              <a:rPr lang="zh-CN" altLang="en-US" sz="2800"/>
              <a:t>随机数生成函数</a:t>
            </a:r>
            <a:endParaRPr lang="zh-CN" altLang="en-US" sz="280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908050" y="1682115"/>
            <a:ext cx="9620885" cy="2760345"/>
          </a:xfrm>
          <a:prstGeom prst="rect">
            <a:avLst/>
          </a:prstGeom>
        </p:spPr>
      </p:pic>
      <p:sp>
        <p:nvSpPr>
          <p:cNvPr id="8" name="文本框 7"/>
          <p:cNvSpPr txBox="1"/>
          <p:nvPr/>
        </p:nvSpPr>
        <p:spPr>
          <a:xfrm>
            <a:off x="808355" y="864870"/>
            <a:ext cx="10349230" cy="521970"/>
          </a:xfrm>
          <a:prstGeom prst="rect">
            <a:avLst/>
          </a:prstGeom>
          <a:noFill/>
        </p:spPr>
        <p:txBody>
          <a:bodyPr wrap="square" rtlCol="0">
            <a:spAutoFit/>
          </a:bodyPr>
          <a:p>
            <a:r>
              <a:rPr lang="en-US" altLang="zh-CN" sz="2800"/>
              <a:t>TensorFlow</a:t>
            </a:r>
            <a:r>
              <a:rPr lang="zh-CN" altLang="en-US" sz="2800"/>
              <a:t>常数生成函数</a:t>
            </a:r>
            <a:endParaRPr lang="zh-CN" altLang="en-US" sz="2800"/>
          </a:p>
        </p:txBody>
      </p:sp>
      <p:sp>
        <p:nvSpPr>
          <p:cNvPr id="5" name="文本框 4"/>
          <p:cNvSpPr txBox="1"/>
          <p:nvPr/>
        </p:nvSpPr>
        <p:spPr>
          <a:xfrm>
            <a:off x="808355" y="4352290"/>
            <a:ext cx="11000740" cy="1753235"/>
          </a:xfrm>
          <a:prstGeom prst="rect">
            <a:avLst/>
          </a:prstGeom>
          <a:noFill/>
        </p:spPr>
        <p:txBody>
          <a:bodyPr wrap="none" rtlCol="0" anchor="t">
            <a:spAutoFit/>
          </a:bodyPr>
          <a:p>
            <a:pPr algn="l">
              <a:lnSpc>
                <a:spcPct val="150000"/>
              </a:lnSpc>
            </a:pPr>
            <a:r>
              <a:rPr lang="zh-CN" altLang="en-US" sz="2400">
                <a:sym typeface="+mn-ea"/>
              </a:rPr>
              <a:t>声明一个</a:t>
            </a:r>
            <a:r>
              <a:rPr lang="en-US" altLang="zh-CN" sz="2400">
                <a:sym typeface="+mn-ea"/>
              </a:rPr>
              <a:t>2x3</a:t>
            </a:r>
            <a:r>
              <a:rPr lang="zh-CN" altLang="en-US" sz="2400">
                <a:sym typeface="+mn-ea"/>
              </a:rPr>
              <a:t>的矩阵变量：</a:t>
            </a:r>
            <a:r>
              <a:rPr lang="en-US" altLang="zh-CN" sz="2400">
                <a:sym typeface="+mn-ea"/>
              </a:rPr>
              <a:t>weights=tf.Variable(tf.random_normal([2,3],stddev=2))</a:t>
            </a:r>
            <a:endParaRPr lang="en-US" altLang="zh-CN" sz="2400">
              <a:sym typeface="+mn-ea"/>
            </a:endParaRPr>
          </a:p>
          <a:p>
            <a:pPr algn="l">
              <a:lnSpc>
                <a:spcPct val="150000"/>
              </a:lnSpc>
            </a:pPr>
            <a:r>
              <a:rPr lang="en-US" altLang="zh-CN" sz="2400"/>
              <a:t>w2=tf.variable(weights.initialized_value())</a:t>
            </a:r>
            <a:endParaRPr lang="en-US" altLang="zh-CN" sz="2400"/>
          </a:p>
          <a:p>
            <a:pPr algn="l">
              <a:lnSpc>
                <a:spcPct val="150000"/>
              </a:lnSpc>
            </a:pPr>
            <a:r>
              <a:rPr lang="en-US" altLang="zh-CN" sz="2400"/>
              <a:t>w3=</a:t>
            </a:r>
            <a:r>
              <a:rPr lang="en-US" altLang="zh-CN" sz="2400">
                <a:sym typeface="+mn-ea"/>
              </a:rPr>
              <a:t>tf.variable(weights.initialized_value())*2</a:t>
            </a:r>
            <a:endParaRPr lang="en-US" altLang="zh-CN" sz="2400"/>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35965" y="768985"/>
            <a:ext cx="5778500" cy="521970"/>
          </a:xfrm>
          <a:prstGeom prst="rect">
            <a:avLst/>
          </a:prstGeom>
          <a:noFill/>
        </p:spPr>
        <p:txBody>
          <a:bodyPr wrap="square" rtlCol="0">
            <a:spAutoFit/>
          </a:bodyPr>
          <a:p>
            <a:r>
              <a:rPr lang="zh-CN" altLang="en-US" sz="2800"/>
              <a:t>通过</a:t>
            </a:r>
            <a:r>
              <a:rPr lang="en-US" altLang="zh-CN" sz="2800"/>
              <a:t>TensorFlow</a:t>
            </a:r>
            <a:r>
              <a:rPr lang="zh-CN" altLang="en-US" sz="2800"/>
              <a:t>训练神经网络模型</a:t>
            </a:r>
            <a:endParaRPr lang="zh-CN" altLang="en-US" sz="2800"/>
          </a:p>
        </p:txBody>
      </p:sp>
      <p:sp>
        <p:nvSpPr>
          <p:cNvPr id="3" name="文本框 2"/>
          <p:cNvSpPr txBox="1"/>
          <p:nvPr/>
        </p:nvSpPr>
        <p:spPr>
          <a:xfrm>
            <a:off x="817880" y="1758315"/>
            <a:ext cx="10004425" cy="2306955"/>
          </a:xfrm>
          <a:prstGeom prst="rect">
            <a:avLst/>
          </a:prstGeom>
          <a:noFill/>
        </p:spPr>
        <p:txBody>
          <a:bodyPr wrap="square" rtlCol="0" anchor="t">
            <a:spAutoFit/>
          </a:bodyPr>
          <a:p>
            <a:pPr>
              <a:lnSpc>
                <a:spcPct val="150000"/>
              </a:lnSpc>
            </a:pPr>
            <a:r>
              <a:rPr lang="zh-CN" altLang="en-US" sz="2400"/>
              <a:t>训练神经网络的过程可以分为3个步骤:</a:t>
            </a:r>
            <a:endParaRPr lang="zh-CN" altLang="en-US" sz="2400"/>
          </a:p>
          <a:p>
            <a:pPr>
              <a:lnSpc>
                <a:spcPct val="150000"/>
              </a:lnSpc>
            </a:pPr>
            <a:r>
              <a:rPr lang="zh-CN" altLang="en-US" sz="2400"/>
              <a:t>1.定义神经网络的结构和前向传播的输出结果</a:t>
            </a:r>
            <a:endParaRPr lang="zh-CN" altLang="en-US" sz="2400"/>
          </a:p>
          <a:p>
            <a:pPr>
              <a:lnSpc>
                <a:spcPct val="150000"/>
              </a:lnSpc>
            </a:pPr>
            <a:r>
              <a:rPr lang="zh-CN" altLang="en-US" sz="2400"/>
              <a:t>2.定义损失函数以及选择反向传播优化的算法</a:t>
            </a:r>
            <a:endParaRPr lang="zh-CN" altLang="en-US" sz="2400"/>
          </a:p>
          <a:p>
            <a:pPr>
              <a:lnSpc>
                <a:spcPct val="150000"/>
              </a:lnSpc>
            </a:pPr>
            <a:r>
              <a:rPr lang="zh-CN" altLang="en-US" sz="2400"/>
              <a:t>3.生成会话(tf.Session)并在训练数据上反复运行反向传播优化算法</a:t>
            </a:r>
            <a:endParaRPr lang="zh-CN" altLang="en-US" sz="240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1"/>
          <p:cNvSpPr txBox="1"/>
          <p:nvPr/>
        </p:nvSpPr>
        <p:spPr>
          <a:xfrm>
            <a:off x="523875" y="1313180"/>
            <a:ext cx="8017510" cy="4707890"/>
          </a:xfrm>
          <a:prstGeom prst="rect">
            <a:avLst/>
          </a:prstGeom>
          <a:noFill/>
        </p:spPr>
        <p:txBody>
          <a:bodyPr wrap="square" rtlCol="0">
            <a:spAutoFit/>
          </a:bodyPr>
          <a:lstStyle/>
          <a:p>
            <a:pPr>
              <a:lnSpc>
                <a:spcPct val="150000"/>
              </a:lnSpc>
            </a:pPr>
            <a:r>
              <a:rPr lang="en-US" altLang="zh-CN"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AlphaGo</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战胜李世石，人工智能和深度学习得到广泛关注。</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ct val="150000"/>
              </a:lnSpc>
            </a:pPr>
            <a:r>
              <a:rPr lang="en-US" altLang="zh-CN"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Google</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Facebook</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Baidu</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Alibaba</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都将人工智能作为他们的下一代战略核心。</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ct val="150000"/>
              </a:lnSpc>
            </a:pP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深度学习是推动人工智能发展的核心技术。</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ct val="150000"/>
              </a:lnSpc>
            </a:pP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机器学习：如果一个程序可以在任务T上，随着经验E的增加，效果P也可以随之增加，则我们称这个程序可以从经验中学习。</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ct val="150000"/>
              </a:lnSpc>
            </a:pPr>
            <a:r>
              <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深度学习：自动地将简单的特征组合成更加复杂的特征，并使用这些组合特征解决问题。深度学习是机器学习的一个分支，它除了可以学习特征和任务之间的关联以外，还能自动从简单特征中提取更加复杂的特征。</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7" name="矩形 6"/>
          <p:cNvSpPr/>
          <p:nvPr/>
        </p:nvSpPr>
        <p:spPr>
          <a:xfrm>
            <a:off x="819150" y="245110"/>
            <a:ext cx="6746875" cy="553085"/>
          </a:xfrm>
          <a:prstGeom prst="rect">
            <a:avLst/>
          </a:prstGeom>
        </p:spPr>
        <p:txBody>
          <a:bodyPr wrap="square">
            <a:spAutoFit/>
          </a:bodyPr>
          <a:lstStyle/>
          <a:p>
            <a:pPr algn="l"/>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1. </a:t>
            </a:r>
            <a:r>
              <a:rPr lang="en-US" altLang="zh-CN" sz="3000" b="1" dirty="0">
                <a:solidFill>
                  <a:srgbClr val="194258"/>
                </a:solidFill>
                <a:latin typeface="Impact" panose="020B0806030902050204" pitchFamily="34" charset="0"/>
                <a:ea typeface="Tahoma" panose="020B0604030504040204" pitchFamily="34" charset="0"/>
                <a:cs typeface="Lao UI" panose="020B0502040204020203" pitchFamily="34" charset="0"/>
                <a:sym typeface="+mn-ea"/>
              </a:rPr>
              <a:t>深度学习简介</a:t>
            </a:r>
            <a:endParaRPr lang="en-US" altLang="zh-CN" sz="3000" b="1"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8"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1"/>
          <a:stretch>
            <a:fillRect/>
          </a:stretch>
        </p:blipFill>
        <p:spPr>
          <a:xfrm>
            <a:off x="8784590" y="1313180"/>
            <a:ext cx="3139440" cy="2621280"/>
          </a:xfrm>
          <a:prstGeom prst="rect">
            <a:avLst/>
          </a:prstGeom>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6. </a:t>
            </a:r>
            <a:r>
              <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分布式机制</a:t>
            </a:r>
            <a:endPar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 name="文本框 1"/>
          <p:cNvSpPr txBox="1"/>
          <p:nvPr/>
        </p:nvSpPr>
        <p:spPr>
          <a:xfrm>
            <a:off x="385124" y="1116419"/>
            <a:ext cx="5515946" cy="1198880"/>
          </a:xfrm>
          <a:prstGeom prst="rect">
            <a:avLst/>
          </a:prstGeom>
          <a:noFill/>
        </p:spPr>
        <p:txBody>
          <a:bodyPr wrap="square" rtlCol="0">
            <a:spAutoFit/>
          </a:bodyPr>
          <a:lstStyle/>
          <a:p>
            <a:pPr>
              <a:lnSpc>
                <a:spcPct val="150000"/>
              </a:lnSpc>
            </a:pPr>
            <a:r>
              <a:rPr lang="en-US" altLang="zh-CN" dirty="0" err="1"/>
              <a:t>TensorFlow</a:t>
            </a:r>
            <a:r>
              <a:rPr lang="zh-CN" altLang="en-US" dirty="0"/>
              <a:t>中主要包括了三种不同的并行策略，其分别是数据并行、模型并行、模型计算流水线并行。</a:t>
            </a:r>
            <a:endParaRPr lang="en-US" altLang="zh-CN" dirty="0"/>
          </a:p>
          <a:p>
            <a:endParaRPr lang="zh-CN" altLang="en-US" dirty="0"/>
          </a:p>
        </p:txBody>
      </p:sp>
      <p:sp>
        <p:nvSpPr>
          <p:cNvPr id="11" name="文本框 10"/>
          <p:cNvSpPr txBox="1"/>
          <p:nvPr/>
        </p:nvSpPr>
        <p:spPr>
          <a:xfrm>
            <a:off x="385124" y="2357884"/>
            <a:ext cx="5487670" cy="3293209"/>
          </a:xfrm>
          <a:prstGeom prst="rect">
            <a:avLst/>
          </a:prstGeom>
          <a:noFill/>
        </p:spPr>
        <p:txBody>
          <a:bodyPr wrap="square" rtlCol="0">
            <a:spAutoFit/>
          </a:bodyPr>
          <a:lstStyle/>
          <a:p>
            <a:r>
              <a:rPr lang="zh-CN" altLang="en-US" sz="2800" dirty="0"/>
              <a:t>数据并行分布式：</a:t>
            </a:r>
            <a:endParaRPr lang="zh-CN" altLang="en-US" sz="2800" dirty="0"/>
          </a:p>
          <a:p>
            <a:r>
              <a:rPr lang="zh-CN" altLang="en-US" sz="2000" dirty="0"/>
              <a:t>数据并行是最主要的分布式方式</a:t>
            </a:r>
            <a:endParaRPr lang="zh-CN" altLang="en-US" sz="2000" dirty="0"/>
          </a:p>
          <a:p>
            <a:r>
              <a:rPr lang="zh-CN" altLang="en-US" sz="2000" dirty="0"/>
              <a:t>将训练数据分成多个 partition，每个 replica 只负责一个 partition，每个partition包括多个batch</a:t>
            </a:r>
            <a:endParaRPr lang="zh-CN" altLang="en-US" sz="2000" dirty="0"/>
          </a:p>
          <a:p>
            <a:r>
              <a:rPr lang="zh-CN" altLang="en-US" sz="2000" dirty="0"/>
              <a:t>在每个replica中计算多个batch的loss和BP，得到权值更新Delta，但此时权值并未被更新</a:t>
            </a:r>
            <a:endParaRPr lang="zh-CN" altLang="en-US" sz="2000" dirty="0"/>
          </a:p>
          <a:p>
            <a:r>
              <a:rPr lang="zh-CN" altLang="en-US" sz="2000" dirty="0"/>
              <a:t>权值更新Delta被上传到中心化的 Parameter Server 上，由 Parameter Server 统一更新（计算多个batch的delta均值）并分发（在replica中更新权值）</a:t>
            </a:r>
            <a:endParaRPr lang="zh-CN" altLang="en-US" sz="2000" dirty="0"/>
          </a:p>
        </p:txBody>
      </p:sp>
      <p:pic>
        <p:nvPicPr>
          <p:cNvPr id="12" name="图片 11"/>
          <p:cNvPicPr>
            <a:picLocks noChangeAspect="1"/>
          </p:cNvPicPr>
          <p:nvPr/>
        </p:nvPicPr>
        <p:blipFill>
          <a:blip r:embed="rId1"/>
          <a:stretch>
            <a:fillRect/>
          </a:stretch>
        </p:blipFill>
        <p:spPr>
          <a:xfrm>
            <a:off x="6307101" y="2583993"/>
            <a:ext cx="5652135" cy="2840990"/>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en-US" altLang="zh-CN" sz="3000">
                <a:solidFill>
                  <a:srgbClr val="194258"/>
                </a:solidFill>
                <a:latin typeface="Impact" panose="020B0806030902050204" pitchFamily="34" charset="0"/>
                <a:ea typeface="Tahoma" panose="020B0604030504040204" pitchFamily="34" charset="0"/>
                <a:cs typeface="Lao UI" panose="020B0502040204020203" pitchFamily="34" charset="0"/>
              </a:rPr>
              <a:t>05. </a:t>
            </a:r>
            <a:r>
              <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rPr>
              <a:t>分布式机制</a:t>
            </a:r>
            <a:endPar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7" name="文本框 6"/>
          <p:cNvSpPr txBox="1"/>
          <p:nvPr/>
        </p:nvSpPr>
        <p:spPr>
          <a:xfrm>
            <a:off x="508635" y="1080135"/>
            <a:ext cx="9454072" cy="646331"/>
          </a:xfrm>
          <a:prstGeom prst="rect">
            <a:avLst/>
          </a:prstGeom>
          <a:noFill/>
        </p:spPr>
        <p:txBody>
          <a:bodyPr wrap="square" rtlCol="0">
            <a:spAutoFit/>
          </a:bodyPr>
          <a:lstStyle/>
          <a:p>
            <a:r>
              <a:rPr lang="zh-CN" altLang="en-US" sz="2000" dirty="0"/>
              <a:t>数据并行又可以分为同步数据并行和异步数据并行。</a:t>
            </a:r>
            <a:endParaRPr lang="zh-CN" altLang="en-US" sz="2000" dirty="0"/>
          </a:p>
          <a:p>
            <a:endParaRPr lang="zh-CN" altLang="en-US" sz="16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635" y="1726466"/>
            <a:ext cx="6201640" cy="2410161"/>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04" y="4228733"/>
            <a:ext cx="6106377" cy="2629267"/>
          </a:xfrm>
          <a:prstGeom prst="rect">
            <a:avLst/>
          </a:prstGeom>
        </p:spPr>
      </p:pic>
      <p:sp>
        <p:nvSpPr>
          <p:cNvPr id="10" name="文本框 9"/>
          <p:cNvSpPr txBox="1"/>
          <p:nvPr/>
        </p:nvSpPr>
        <p:spPr>
          <a:xfrm>
            <a:off x="7049384" y="1241448"/>
            <a:ext cx="4678325" cy="1754326"/>
          </a:xfrm>
          <a:prstGeom prst="rect">
            <a:avLst/>
          </a:prstGeom>
          <a:noFill/>
        </p:spPr>
        <p:txBody>
          <a:bodyPr wrap="square" rtlCol="0">
            <a:spAutoFit/>
          </a:bodyPr>
          <a:lstStyle/>
          <a:p>
            <a:r>
              <a:rPr lang="zh-CN" altLang="en-US" dirty="0"/>
              <a:t>同步的数据并行方式如图所示，</a:t>
            </a:r>
            <a:r>
              <a:rPr lang="en-US" altLang="zh-CN" dirty="0" err="1"/>
              <a:t>tensorflow</a:t>
            </a:r>
            <a:r>
              <a:rPr lang="zh-CN" altLang="en-US" dirty="0"/>
              <a:t>图有着很多的部分图模型计算副本，单一的客户端线程驱动整个训练图，来自不同的设备的数据需要进行同步更新。这种方式在实现时，主要的限制就是每一次更新都是同步的，其整体计算时间取决于性能最差的那个设备。 </a:t>
            </a:r>
            <a:endParaRPr lang="zh-CN" altLang="en-US" dirty="0"/>
          </a:p>
        </p:txBody>
      </p:sp>
      <p:sp>
        <p:nvSpPr>
          <p:cNvPr id="11" name="文本框 10"/>
          <p:cNvSpPr txBox="1"/>
          <p:nvPr/>
        </p:nvSpPr>
        <p:spPr>
          <a:xfrm>
            <a:off x="7049384" y="3242930"/>
            <a:ext cx="4901609" cy="3416320"/>
          </a:xfrm>
          <a:prstGeom prst="rect">
            <a:avLst/>
          </a:prstGeom>
          <a:noFill/>
        </p:spPr>
        <p:txBody>
          <a:bodyPr wrap="square" rtlCol="0">
            <a:spAutoFit/>
          </a:bodyPr>
          <a:lstStyle/>
          <a:p>
            <a:r>
              <a:rPr lang="zh-CN" altLang="en-US" dirty="0"/>
              <a:t>异步的实现方式如图所示，与同步方式不同的是，在处理来自不同设备的数据更新时进行异步更新，不同设备之间互不影响，对于每一个图副本都有一个单独的客户端线程与其对应。在这样的实现方式下，即使有部分设备性能特别差甚至中途退出训练，对训练结果和训练效率都不会造成太大影响。但是由于设备间互不影响，所以在更新参数时可能其他设备已经更好的更新过了，所以会造成参数的抖动，但是整体的趋势是向着最好的结果进行的。所以说这种方式更适用于数据量大，更新次数多的情况。 </a:t>
            </a:r>
            <a:endParaRPr lang="zh-CN" altLang="en-US" dirty="0"/>
          </a:p>
        </p:txBody>
      </p:sp>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rPr>
              <a:t>深度学习训练的并行模式</a:t>
            </a:r>
            <a:endPar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667385" y="1228090"/>
            <a:ext cx="11113135" cy="460375"/>
          </a:xfrm>
          <a:prstGeom prst="rect">
            <a:avLst/>
          </a:prstGeom>
          <a:noFill/>
        </p:spPr>
        <p:txBody>
          <a:bodyPr wrap="square" rtlCol="0">
            <a:spAutoFit/>
          </a:bodyPr>
          <a:lstStyle/>
          <a:p>
            <a:r>
              <a:rPr lang="zh-CN" altLang="en-US" sz="2400"/>
              <a:t>常用的并行化深度学习模型训练方式有两种：同步模式和异步模式。</a:t>
            </a:r>
            <a:endParaRPr lang="zh-CN" altLang="en-US" sz="2400"/>
          </a:p>
        </p:txBody>
      </p:sp>
      <p:pic>
        <p:nvPicPr>
          <p:cNvPr id="3" name="图片 2"/>
          <p:cNvPicPr>
            <a:picLocks noChangeAspect="1"/>
          </p:cNvPicPr>
          <p:nvPr/>
        </p:nvPicPr>
        <p:blipFill>
          <a:blip r:embed="rId1"/>
          <a:stretch>
            <a:fillRect/>
          </a:stretch>
        </p:blipFill>
        <p:spPr>
          <a:xfrm>
            <a:off x="2607329" y="2118271"/>
            <a:ext cx="5676190" cy="4028571"/>
          </a:xfrm>
          <a:prstGeom prst="rect">
            <a:avLst/>
          </a:prstGeom>
        </p:spPr>
      </p:pic>
      <p:sp>
        <p:nvSpPr>
          <p:cNvPr id="7" name="文本框 6"/>
          <p:cNvSpPr txBox="1"/>
          <p:nvPr/>
        </p:nvSpPr>
        <p:spPr>
          <a:xfrm>
            <a:off x="2105247" y="6146842"/>
            <a:ext cx="6847367" cy="369332"/>
          </a:xfrm>
          <a:prstGeom prst="rect">
            <a:avLst/>
          </a:prstGeom>
          <a:noFill/>
        </p:spPr>
        <p:txBody>
          <a:bodyPr wrap="square" rtlCol="0">
            <a:spAutoFit/>
          </a:bodyPr>
          <a:lstStyle/>
          <a:p>
            <a:r>
              <a:rPr lang="zh-CN" altLang="en-US" dirty="0"/>
              <a:t>                              深度学习模型训练流程图</a:t>
            </a:r>
            <a:endParaRPr lang="zh-CN" altLang="en-US" dirty="0"/>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深度学习训练的并行模式</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678815" y="845820"/>
            <a:ext cx="11113135" cy="1753235"/>
          </a:xfrm>
          <a:prstGeom prst="rect">
            <a:avLst/>
          </a:prstGeom>
          <a:noFill/>
        </p:spPr>
        <p:txBody>
          <a:bodyPr wrap="square" rtlCol="0">
            <a:spAutoFit/>
          </a:bodyPr>
          <a:lstStyle/>
          <a:p>
            <a:pPr>
              <a:lnSpc>
                <a:spcPct val="150000"/>
              </a:lnSpc>
            </a:pPr>
            <a:r>
              <a:rPr lang="zh-CN" altLang="en-US" sz="2400" dirty="0"/>
              <a:t>异步模式，在每一轮迭代时，不同设备会读取参数最新的取值，但是读取时间点不同所以值不一定一样。不同设备之间完全独立，无需等待效率高，但是有可能无法达到较优的训练结果。</a:t>
            </a:r>
            <a:endParaRPr lang="zh-CN" altLang="en-US" sz="2400" dirty="0"/>
          </a:p>
        </p:txBody>
      </p:sp>
      <p:pic>
        <p:nvPicPr>
          <p:cNvPr id="4" name="图片 3"/>
          <p:cNvPicPr>
            <a:picLocks noChangeAspect="1"/>
          </p:cNvPicPr>
          <p:nvPr/>
        </p:nvPicPr>
        <p:blipFill>
          <a:blip r:embed="rId1"/>
          <a:stretch>
            <a:fillRect/>
          </a:stretch>
        </p:blipFill>
        <p:spPr>
          <a:xfrm>
            <a:off x="1895360" y="2599107"/>
            <a:ext cx="7616700" cy="3854856"/>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深度学习训练的并行模式</a:t>
            </a:r>
            <a:endParaRPr kumimoji="0" lang="zh-CN" altLang="en-US" sz="3000" b="0" i="0" u="none" strike="noStrike" kern="1200" cap="none" spc="0" normalizeH="0" baseline="0" noProof="0" dirty="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2" name="文本框 1"/>
          <p:cNvSpPr txBox="1"/>
          <p:nvPr/>
        </p:nvSpPr>
        <p:spPr>
          <a:xfrm>
            <a:off x="667385" y="1228090"/>
            <a:ext cx="1111313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同步模式下，所有设备同时读取参数的取值，并且当反向传播算法完成之后同步更新参数的取值。同步模式解决了异步的参数更新问题，但是效率比异步低。</a:t>
            </a:r>
            <a:endParaRPr kumimoji="0" lang="zh-CN" altLang="en-US"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1764500" y="2176045"/>
            <a:ext cx="7876190" cy="4419048"/>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05. </a:t>
            </a:r>
            <a:r>
              <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分布式机制</a:t>
            </a:r>
            <a:endPar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p:cNvSpPr txBox="1"/>
          <p:nvPr/>
        </p:nvSpPr>
        <p:spPr>
          <a:xfrm>
            <a:off x="385124" y="1167918"/>
            <a:ext cx="5487670" cy="523220"/>
          </a:xfrm>
          <a:prstGeom prst="rect">
            <a:avLst/>
          </a:prstGeom>
          <a:noFill/>
        </p:spPr>
        <p:txBody>
          <a:bodyPr wrap="square" rtlCol="0">
            <a:spAutoFit/>
          </a:bodyPr>
          <a:lstStyle/>
          <a:p>
            <a:r>
              <a:rPr lang="zh-CN" altLang="en-US" sz="2800" dirty="0"/>
              <a:t>模型并行</a:t>
            </a:r>
            <a:endParaRPr lang="zh-CN" altLang="en-US" sz="2000" dirty="0"/>
          </a:p>
        </p:txBody>
      </p:sp>
      <p:sp>
        <p:nvSpPr>
          <p:cNvPr id="3" name="文本框 2"/>
          <p:cNvSpPr txBox="1"/>
          <p:nvPr/>
        </p:nvSpPr>
        <p:spPr>
          <a:xfrm>
            <a:off x="385124" y="1709401"/>
            <a:ext cx="10438820" cy="646331"/>
          </a:xfrm>
          <a:prstGeom prst="rect">
            <a:avLst/>
          </a:prstGeom>
          <a:noFill/>
        </p:spPr>
        <p:txBody>
          <a:bodyPr wrap="square" rtlCol="0">
            <a:spAutoFit/>
          </a:bodyPr>
          <a:lstStyle/>
          <a:p>
            <a:r>
              <a:rPr lang="zh-CN" altLang="en-US" dirty="0"/>
              <a:t>模型并行训练的例子如图所示，其针对的训练对象是同一批样本数据，但是将不同的模型计算部分分布在不同的计算设备上同时执行。</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03825" y="2602255"/>
            <a:ext cx="4401417" cy="356666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05. </a:t>
            </a:r>
            <a:r>
              <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分布式机制</a:t>
            </a:r>
            <a:endPar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p:cNvSpPr txBox="1"/>
          <p:nvPr/>
        </p:nvSpPr>
        <p:spPr>
          <a:xfrm>
            <a:off x="385124" y="1167918"/>
            <a:ext cx="5487670" cy="523220"/>
          </a:xfrm>
          <a:prstGeom prst="rect">
            <a:avLst/>
          </a:prstGeom>
          <a:noFill/>
        </p:spPr>
        <p:txBody>
          <a:bodyPr wrap="square" rtlCol="0">
            <a:spAutoFit/>
          </a:bodyPr>
          <a:lstStyle/>
          <a:p>
            <a:r>
              <a:rPr lang="zh-CN" altLang="en-US" sz="2800" dirty="0"/>
              <a:t>模型计算流水线并行</a:t>
            </a:r>
            <a:endParaRPr lang="zh-CN" altLang="en-US" sz="2000" dirty="0"/>
          </a:p>
        </p:txBody>
      </p:sp>
      <p:sp>
        <p:nvSpPr>
          <p:cNvPr id="3" name="文本框 2"/>
          <p:cNvSpPr txBox="1"/>
          <p:nvPr/>
        </p:nvSpPr>
        <p:spPr>
          <a:xfrm>
            <a:off x="385124" y="1709401"/>
            <a:ext cx="10438820" cy="923330"/>
          </a:xfrm>
          <a:prstGeom prst="rect">
            <a:avLst/>
          </a:prstGeom>
          <a:noFill/>
        </p:spPr>
        <p:txBody>
          <a:bodyPr wrap="square" rtlCol="0">
            <a:spAutoFit/>
          </a:bodyPr>
          <a:lstStyle/>
          <a:p>
            <a:r>
              <a:rPr lang="zh-CN" altLang="en-US" dirty="0"/>
              <a:t>此并行方式主要针对在同一个设备中并发实现模型的计算，如图是其并发计算步骤，可以发现它实际上与异步数据并行有些相似，但是唯一不同的是此方式的并行发生在同一个设备上，而不是在不同的设备之间。并且在计算一批简单的样例时，允许进行“填充间隙”，这可以充分利用空闲的设备资源。 </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2795" y="2789217"/>
            <a:ext cx="6483477" cy="3348777"/>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dirty="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05. </a:t>
            </a:r>
            <a:r>
              <a:rPr kumimoji="0" lang="zh-CN" altLang="en-US" sz="3000" b="0" i="0" u="none" strike="noStrike" kern="1200" cap="none" spc="0" normalizeH="0" baseline="0" noProof="0" dirty="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分布式机制</a:t>
            </a:r>
            <a:endParaRPr kumimoji="0" lang="zh-CN" altLang="en-US" sz="3000" b="0" i="0" u="none" strike="noStrike" kern="1200" cap="none" spc="0" normalizeH="0" baseline="0" noProof="0" dirty="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p:cNvSpPr txBox="1"/>
          <p:nvPr/>
        </p:nvSpPr>
        <p:spPr>
          <a:xfrm>
            <a:off x="385124" y="1167918"/>
            <a:ext cx="5487670" cy="400110"/>
          </a:xfrm>
          <a:prstGeom prst="rect">
            <a:avLst/>
          </a:prstGeom>
          <a:noFill/>
        </p:spPr>
        <p:txBody>
          <a:bodyPr wrap="square" rtlCol="0">
            <a:spAutoFit/>
          </a:bodyPr>
          <a:lstStyle/>
          <a:p>
            <a:r>
              <a:rPr lang="en-US" altLang="zh-CN" sz="2000" dirty="0"/>
              <a:t>GPU</a:t>
            </a:r>
            <a:r>
              <a:rPr lang="zh-CN" altLang="en-US" sz="2000" dirty="0"/>
              <a:t>并行</a:t>
            </a:r>
            <a:endParaRPr lang="zh-CN" altLang="en-US" sz="2000" dirty="0"/>
          </a:p>
        </p:txBody>
      </p:sp>
      <p:pic>
        <p:nvPicPr>
          <p:cNvPr id="4" name="图片 3"/>
          <p:cNvPicPr>
            <a:picLocks noChangeAspect="1"/>
          </p:cNvPicPr>
          <p:nvPr/>
        </p:nvPicPr>
        <p:blipFill>
          <a:blip r:embed="rId1"/>
          <a:stretch>
            <a:fillRect/>
          </a:stretch>
        </p:blipFill>
        <p:spPr>
          <a:xfrm>
            <a:off x="385124" y="1844195"/>
            <a:ext cx="8695238" cy="3552381"/>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05. </a:t>
            </a:r>
            <a:r>
              <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rPr>
              <a:t>分布式机制</a:t>
            </a:r>
            <a:endParaRPr kumimoji="0" lang="zh-CN" altLang="en-US" sz="3000" b="0" i="0" u="none" strike="noStrike" kern="1200" cap="none" spc="0" normalizeH="0" baseline="0" noProof="0">
              <a:ln>
                <a:noFill/>
              </a:ln>
              <a:solidFill>
                <a:srgbClr val="194258"/>
              </a:solidFill>
              <a:effectLst/>
              <a:uLnTx/>
              <a:uFillTx/>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p:cNvSpPr txBox="1"/>
          <p:nvPr/>
        </p:nvSpPr>
        <p:spPr>
          <a:xfrm>
            <a:off x="385124" y="1167918"/>
            <a:ext cx="5487670" cy="523220"/>
          </a:xfrm>
          <a:prstGeom prst="rect">
            <a:avLst/>
          </a:prstGeom>
          <a:noFill/>
        </p:spPr>
        <p:txBody>
          <a:bodyPr wrap="square" rtlCol="0">
            <a:spAutoFit/>
          </a:bodyPr>
          <a:lstStyle/>
          <a:p>
            <a:r>
              <a:rPr lang="en-US" altLang="zh-CN" sz="2800" dirty="0"/>
              <a:t>GPU</a:t>
            </a:r>
            <a:r>
              <a:rPr lang="zh-CN" altLang="en-US" sz="2800" dirty="0"/>
              <a:t>并行实例 </a:t>
            </a:r>
            <a:r>
              <a:rPr lang="en-US" altLang="zh-CN" sz="2800" dirty="0"/>
              <a:t>cifar10</a:t>
            </a:r>
            <a:endParaRPr lang="zh-CN" altLang="en-US" sz="2000" dirty="0"/>
          </a:p>
        </p:txBody>
      </p:sp>
      <p:sp>
        <p:nvSpPr>
          <p:cNvPr id="3" name="文本框 2"/>
          <p:cNvSpPr txBox="1"/>
          <p:nvPr/>
        </p:nvSpPr>
        <p:spPr>
          <a:xfrm>
            <a:off x="385124" y="1709401"/>
            <a:ext cx="10438820" cy="1200329"/>
          </a:xfrm>
          <a:prstGeom prst="rect">
            <a:avLst/>
          </a:prstGeom>
          <a:noFill/>
        </p:spPr>
        <p:txBody>
          <a:bodyPr wrap="square" rtlCol="0">
            <a:spAutoFit/>
          </a:bodyPr>
          <a:lstStyle/>
          <a:p>
            <a:r>
              <a:rPr lang="zh-CN" altLang="en-US" dirty="0"/>
              <a:t> </a:t>
            </a:r>
            <a:r>
              <a:rPr lang="en-US" altLang="zh-CN" dirty="0"/>
              <a:t>Cifar-10</a:t>
            </a:r>
            <a:r>
              <a:rPr lang="zh-CN" altLang="en-US" dirty="0"/>
              <a:t>由</a:t>
            </a:r>
            <a:r>
              <a:rPr lang="en-US" altLang="zh-CN" dirty="0"/>
              <a:t>60000</a:t>
            </a:r>
            <a:r>
              <a:rPr lang="zh-CN" altLang="en-US" dirty="0"/>
              <a:t>张</a:t>
            </a:r>
            <a:r>
              <a:rPr lang="en-US" altLang="zh-CN" dirty="0"/>
              <a:t>32*32</a:t>
            </a:r>
            <a:r>
              <a:rPr lang="zh-CN" altLang="en-US" dirty="0"/>
              <a:t>的</a:t>
            </a:r>
            <a:r>
              <a:rPr lang="en-US" altLang="zh-CN" dirty="0"/>
              <a:t>RGB</a:t>
            </a:r>
            <a:r>
              <a:rPr lang="zh-CN" altLang="en-US" dirty="0"/>
              <a:t>彩色图片构成，共</a:t>
            </a:r>
            <a:r>
              <a:rPr lang="en-US" altLang="zh-CN" dirty="0"/>
              <a:t>10</a:t>
            </a:r>
            <a:r>
              <a:rPr lang="zh-CN" altLang="en-US" dirty="0"/>
              <a:t>个分类。</a:t>
            </a:r>
            <a:r>
              <a:rPr lang="en-US" altLang="zh-CN" dirty="0"/>
              <a:t>50000</a:t>
            </a:r>
            <a:r>
              <a:rPr lang="zh-CN" altLang="en-US" dirty="0"/>
              <a:t>张训练，</a:t>
            </a:r>
            <a:r>
              <a:rPr lang="en-US" altLang="zh-CN" dirty="0"/>
              <a:t>10000</a:t>
            </a:r>
            <a:r>
              <a:rPr lang="zh-CN" altLang="en-US" dirty="0"/>
              <a:t>张测试（交叉验证）。这个数据集最大的特点在于将识别迁移到了普适物体，而且应用于多分类（姊妹数据集</a:t>
            </a:r>
            <a:r>
              <a:rPr lang="en-US" altLang="zh-CN" dirty="0"/>
              <a:t>Cifar-100</a:t>
            </a:r>
            <a:r>
              <a:rPr lang="zh-CN" altLang="en-US" dirty="0"/>
              <a:t>达到</a:t>
            </a:r>
            <a:r>
              <a:rPr lang="en-US" altLang="zh-CN" dirty="0"/>
              <a:t>100</a:t>
            </a:r>
            <a:r>
              <a:rPr lang="zh-CN" altLang="en-US" dirty="0"/>
              <a:t>类，</a:t>
            </a:r>
            <a:r>
              <a:rPr lang="en-US" altLang="zh-CN" dirty="0"/>
              <a:t>ILSVRC</a:t>
            </a:r>
            <a:r>
              <a:rPr lang="zh-CN" altLang="en-US" dirty="0"/>
              <a:t>比赛则是</a:t>
            </a:r>
            <a:r>
              <a:rPr lang="en-US" altLang="zh-CN" dirty="0"/>
              <a:t>1000</a:t>
            </a:r>
            <a:r>
              <a:rPr lang="zh-CN" altLang="en-US" dirty="0"/>
              <a:t>类）。分别用但</a:t>
            </a:r>
            <a:r>
              <a:rPr lang="en-US" altLang="zh-CN" dirty="0"/>
              <a:t>GPU</a:t>
            </a:r>
            <a:r>
              <a:rPr lang="zh-CN" altLang="en-US" dirty="0"/>
              <a:t>和多</a:t>
            </a:r>
            <a:r>
              <a:rPr lang="en-US" altLang="zh-CN" dirty="0"/>
              <a:t>GPU</a:t>
            </a:r>
            <a:r>
              <a:rPr lang="zh-CN" altLang="en-US" dirty="0"/>
              <a:t>并行方式进行对比。</a:t>
            </a:r>
            <a:endParaRPr lang="zh-CN" altLang="en-US" dirty="0"/>
          </a:p>
          <a:p>
            <a:endParaRPr lang="zh-CN" altLang="en-US" dirty="0"/>
          </a:p>
        </p:txBody>
      </p:sp>
      <p:pic>
        <p:nvPicPr>
          <p:cNvPr id="1026" name="Picture 2" descr="http://images.cnitblog.com/blog2015/678029/201505/0523295236074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24" y="2796474"/>
            <a:ext cx="4638675" cy="3476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en-US" altLang="zh-CN" sz="3000">
                <a:solidFill>
                  <a:srgbClr val="194258"/>
                </a:solidFill>
                <a:latin typeface="Impact" panose="020B0806030902050204" pitchFamily="34" charset="0"/>
                <a:ea typeface="Tahoma" panose="020B0604030504040204" pitchFamily="34" charset="0"/>
                <a:cs typeface="Lao UI" panose="020B0502040204020203" pitchFamily="34" charset="0"/>
              </a:rPr>
              <a:t>06. </a:t>
            </a:r>
            <a:r>
              <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rPr>
              <a:t>通信机制</a:t>
            </a:r>
            <a:endParaRPr lang="zh-CN" altLang="en-US" sz="300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4" name="文本框 3"/>
          <p:cNvSpPr txBox="1"/>
          <p:nvPr/>
        </p:nvSpPr>
        <p:spPr>
          <a:xfrm>
            <a:off x="762000" y="1215390"/>
            <a:ext cx="10495280" cy="521970"/>
          </a:xfrm>
          <a:prstGeom prst="rect">
            <a:avLst/>
          </a:prstGeom>
          <a:noFill/>
        </p:spPr>
        <p:txBody>
          <a:bodyPr wrap="square" rtlCol="0">
            <a:spAutoFit/>
          </a:bodyPr>
          <a:lstStyle/>
          <a:p>
            <a:endParaRPr lang="zh-CN" altLang="en-US" sz="2800"/>
          </a:p>
        </p:txBody>
      </p:sp>
      <p:sp>
        <p:nvSpPr>
          <p:cNvPr id="7" name="文本框 6"/>
          <p:cNvSpPr txBox="1"/>
          <p:nvPr/>
        </p:nvSpPr>
        <p:spPr>
          <a:xfrm>
            <a:off x="385445" y="1342390"/>
            <a:ext cx="5200650" cy="3539430"/>
          </a:xfrm>
          <a:prstGeom prst="rect">
            <a:avLst/>
          </a:prstGeom>
          <a:noFill/>
        </p:spPr>
        <p:txBody>
          <a:bodyPr wrap="square" rtlCol="0">
            <a:spAutoFit/>
          </a:bodyPr>
          <a:lstStyle/>
          <a:p>
            <a:r>
              <a:rPr lang="zh-CN" altLang="en-US" sz="2800" dirty="0"/>
              <a:t>在分布式情况下，当节点分配设备的方案被确定，整个计算图就会被划分为许多子图，使用同一个设备并且相邻的节点会被划分到同一个子图。穿过不同节点的边，会被取代为一个发送端的</a:t>
            </a:r>
            <a:r>
              <a:rPr lang="en-US" altLang="zh-CN" sz="2800" dirty="0"/>
              <a:t>send node</a:t>
            </a:r>
            <a:r>
              <a:rPr lang="zh-CN" altLang="en-US" sz="2800" dirty="0"/>
              <a:t>和接受端的</a:t>
            </a:r>
            <a:r>
              <a:rPr lang="en-US" altLang="zh-CN" sz="2800" dirty="0"/>
              <a:t>receive node</a:t>
            </a:r>
            <a:r>
              <a:rPr lang="zh-CN" altLang="en-US" sz="2800" dirty="0"/>
              <a:t>。</a:t>
            </a:r>
            <a:endParaRPr lang="zh-CN" altLang="en-US" sz="2800" dirty="0"/>
          </a:p>
        </p:txBody>
      </p:sp>
      <p:pic>
        <p:nvPicPr>
          <p:cNvPr id="9" name="图片 8"/>
          <p:cNvPicPr>
            <a:picLocks noChangeAspect="1"/>
          </p:cNvPicPr>
          <p:nvPr/>
        </p:nvPicPr>
        <p:blipFill>
          <a:blip r:embed="rId1"/>
          <a:stretch>
            <a:fillRect/>
          </a:stretch>
        </p:blipFill>
        <p:spPr>
          <a:xfrm>
            <a:off x="5741035" y="1342390"/>
            <a:ext cx="6300470" cy="299212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46405" y="522605"/>
            <a:ext cx="7752080" cy="1888490"/>
          </a:xfrm>
          <a:prstGeom prst="rect">
            <a:avLst/>
          </a:prstGeom>
        </p:spPr>
      </p:pic>
      <p:pic>
        <p:nvPicPr>
          <p:cNvPr id="3" name="图片 2"/>
          <p:cNvPicPr>
            <a:picLocks noChangeAspect="1"/>
          </p:cNvPicPr>
          <p:nvPr/>
        </p:nvPicPr>
        <p:blipFill>
          <a:blip r:embed="rId2"/>
          <a:stretch>
            <a:fillRect/>
          </a:stretch>
        </p:blipFill>
        <p:spPr>
          <a:xfrm>
            <a:off x="446405" y="2741295"/>
            <a:ext cx="5912485" cy="2734310"/>
          </a:xfrm>
          <a:prstGeom prst="rect">
            <a:avLst/>
          </a:prstGeom>
        </p:spPr>
      </p:pic>
      <p:sp>
        <p:nvSpPr>
          <p:cNvPr id="4" name="文本框 3"/>
          <p:cNvSpPr txBox="1"/>
          <p:nvPr/>
        </p:nvSpPr>
        <p:spPr>
          <a:xfrm>
            <a:off x="1256665" y="5397500"/>
            <a:ext cx="4597400" cy="368300"/>
          </a:xfrm>
          <a:prstGeom prst="rect">
            <a:avLst/>
          </a:prstGeom>
          <a:noFill/>
        </p:spPr>
        <p:txBody>
          <a:bodyPr wrap="square" rtlCol="0" anchor="t">
            <a:spAutoFit/>
          </a:bodyPr>
          <a:p>
            <a:r>
              <a:rPr lang="zh-CN" altLang="en-US"/>
              <a:t>图</a:t>
            </a:r>
            <a:r>
              <a:rPr lang="en-US" altLang="zh-CN"/>
              <a:t>2 </a:t>
            </a:r>
            <a:r>
              <a:rPr lang="zh-CN" altLang="en-US"/>
              <a:t>深度学习在图像分类问题上的算法流程</a:t>
            </a:r>
            <a:endParaRPr lang="zh-CN" altLang="en-US"/>
          </a:p>
        </p:txBody>
      </p:sp>
      <p:sp>
        <p:nvSpPr>
          <p:cNvPr id="5" name="文本框 4"/>
          <p:cNvSpPr txBox="1"/>
          <p:nvPr/>
        </p:nvSpPr>
        <p:spPr>
          <a:xfrm>
            <a:off x="8742045" y="382270"/>
            <a:ext cx="2540000" cy="2168525"/>
          </a:xfrm>
          <a:prstGeom prst="rect">
            <a:avLst/>
          </a:prstGeom>
          <a:noFill/>
        </p:spPr>
        <p:txBody>
          <a:bodyPr wrap="square" rtlCol="0" anchor="t">
            <a:spAutoFit/>
          </a:bodyPr>
          <a:p>
            <a:pPr indent="0">
              <a:lnSpc>
                <a:spcPct val="150000"/>
              </a:lnSpc>
              <a:buNone/>
            </a:pPr>
            <a:r>
              <a:rPr lang="zh-CN" altLang="en-US">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深度学习的应用：</a:t>
            </a:r>
            <a:endParaRPr lang="zh-CN" altLang="en-US">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marL="742950" lvl="1" indent="-285750">
              <a:lnSpc>
                <a:spcPct val="150000"/>
              </a:lnSpc>
              <a:buFont typeface="Wingdings" panose="05000000000000000000" charset="0"/>
              <a:buChar char=""/>
            </a:pPr>
            <a:r>
              <a:rPr lang="zh-CN" altLang="en-US">
                <a:sym typeface="+mn-ea"/>
              </a:rPr>
              <a:t>计算机视觉</a:t>
            </a:r>
            <a:endParaRPr lang="zh-CN" altLang="en-US"/>
          </a:p>
          <a:p>
            <a:pPr marL="742950" lvl="1" indent="-285750">
              <a:lnSpc>
                <a:spcPct val="150000"/>
              </a:lnSpc>
              <a:buFont typeface="Wingdings" panose="05000000000000000000" charset="0"/>
              <a:buChar char=""/>
            </a:pPr>
            <a:r>
              <a:rPr lang="zh-CN" altLang="en-US">
                <a:sym typeface="+mn-ea"/>
              </a:rPr>
              <a:t>语音识别</a:t>
            </a:r>
            <a:endParaRPr lang="zh-CN" altLang="en-US"/>
          </a:p>
          <a:p>
            <a:pPr marL="742950" lvl="1" indent="-285750">
              <a:lnSpc>
                <a:spcPct val="150000"/>
              </a:lnSpc>
              <a:buFont typeface="Wingdings" panose="05000000000000000000" charset="0"/>
              <a:buChar char=""/>
            </a:pPr>
            <a:r>
              <a:rPr lang="zh-CN" altLang="en-US">
                <a:sym typeface="+mn-ea"/>
              </a:rPr>
              <a:t>自然语言处理</a:t>
            </a:r>
            <a:endParaRPr lang="zh-CN" altLang="en-US"/>
          </a:p>
          <a:p>
            <a:pPr marL="742950" lvl="1" indent="-285750">
              <a:lnSpc>
                <a:spcPct val="150000"/>
              </a:lnSpc>
              <a:buFont typeface="Wingdings" panose="05000000000000000000" charset="0"/>
              <a:buChar char=""/>
            </a:pPr>
            <a:r>
              <a:rPr lang="zh-CN" altLang="en-US">
                <a:sym typeface="+mn-ea"/>
              </a:rPr>
              <a:t>人机博弈</a:t>
            </a:r>
            <a:endParaRPr lang="zh-CN" altLang="en-US"/>
          </a:p>
        </p:txBody>
      </p:sp>
      <p:sp>
        <p:nvSpPr>
          <p:cNvPr id="6" name="文本框 5"/>
          <p:cNvSpPr txBox="1"/>
          <p:nvPr/>
        </p:nvSpPr>
        <p:spPr>
          <a:xfrm>
            <a:off x="712470" y="5878830"/>
            <a:ext cx="10370185" cy="1178560"/>
          </a:xfrm>
          <a:prstGeom prst="rect">
            <a:avLst/>
          </a:prstGeom>
          <a:noFill/>
        </p:spPr>
        <p:txBody>
          <a:bodyPr wrap="square" rtlCol="0" anchor="t">
            <a:spAutoFit/>
          </a:bodyPr>
          <a:p>
            <a:pPr>
              <a:lnSpc>
                <a:spcPct val="150000"/>
              </a:lnSpc>
            </a:pPr>
            <a:r>
              <a:rPr lang="en-US" altLang="zh-CN">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TensorFlow</a:t>
            </a:r>
            <a:r>
              <a:rPr lang="zh-CN" altLang="en-US">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是谷歌开源的、基于数据流图（Data Flow Graph）计算框架，该计算框架可以很好地实现各种深度学习算法。</a:t>
            </a:r>
            <a:endParaRPr lang="zh-CN" altLang="en-US">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a:p>
        </p:txBody>
      </p:sp>
      <p:sp>
        <p:nvSpPr>
          <p:cNvPr id="7" name="文本框 6"/>
          <p:cNvSpPr txBox="1"/>
          <p:nvPr/>
        </p:nvSpPr>
        <p:spPr>
          <a:xfrm>
            <a:off x="6736715" y="2602230"/>
            <a:ext cx="4345940" cy="3276600"/>
          </a:xfrm>
          <a:prstGeom prst="rect">
            <a:avLst/>
          </a:prstGeom>
          <a:noFill/>
        </p:spPr>
        <p:txBody>
          <a:bodyPr wrap="square" rtlCol="0" anchor="t">
            <a:spAutoFit/>
          </a:bodyPr>
          <a:p>
            <a:r>
              <a:rPr lang="zh-CN" altLang="en-US"/>
              <a:t>TensorFlow的设计目标</a:t>
            </a:r>
            <a:endParaRPr lang="zh-CN" altLang="en-US"/>
          </a:p>
          <a:p>
            <a:pPr marL="285750" indent="-285750">
              <a:lnSpc>
                <a:spcPct val="150000"/>
              </a:lnSpc>
              <a:buFont typeface="Wingdings" panose="05000000000000000000" charset="0"/>
              <a:buChar char=""/>
            </a:pPr>
            <a:r>
              <a:rPr lang="zh-CN" altLang="en-US"/>
              <a:t>具有灵活的表达能力，能够快速实现各种算法模型</a:t>
            </a:r>
            <a:endParaRPr lang="zh-CN" altLang="en-US"/>
          </a:p>
          <a:p>
            <a:pPr marL="285750" indent="-285750">
              <a:lnSpc>
                <a:spcPct val="150000"/>
              </a:lnSpc>
              <a:buFont typeface="Wingdings" panose="05000000000000000000" charset="0"/>
              <a:buChar char=""/>
            </a:pPr>
            <a:r>
              <a:rPr lang="zh-CN" altLang="en-US"/>
              <a:t>高执行性能，具备分布式扩展性（GPU集群训练）</a:t>
            </a:r>
            <a:endParaRPr lang="zh-CN" altLang="en-US"/>
          </a:p>
          <a:p>
            <a:pPr marL="285750" indent="-285750">
              <a:lnSpc>
                <a:spcPct val="150000"/>
              </a:lnSpc>
              <a:buFont typeface="Wingdings" panose="05000000000000000000" charset="0"/>
              <a:buChar char=""/>
            </a:pPr>
            <a:r>
              <a:rPr lang="zh-CN" altLang="en-US"/>
              <a:t>跨平台可移植性</a:t>
            </a:r>
            <a:endParaRPr lang="zh-CN" altLang="en-US"/>
          </a:p>
          <a:p>
            <a:pPr marL="285750" indent="-285750">
              <a:lnSpc>
                <a:spcPct val="150000"/>
              </a:lnSpc>
              <a:buFont typeface="Wingdings" panose="05000000000000000000" charset="0"/>
              <a:buChar char=""/>
            </a:pPr>
            <a:r>
              <a:rPr lang="zh-CN" altLang="en-US"/>
              <a:t>实验可复现性</a:t>
            </a:r>
            <a:endParaRPr lang="zh-CN" altLang="en-US"/>
          </a:p>
          <a:p>
            <a:pPr marL="285750" indent="-285750">
              <a:lnSpc>
                <a:spcPct val="150000"/>
              </a:lnSpc>
              <a:buFont typeface="Wingdings" panose="05000000000000000000" charset="0"/>
              <a:buChar char=""/>
            </a:pPr>
            <a:r>
              <a:rPr lang="zh-CN" altLang="en-US"/>
              <a:t>支持快速产品化，模型可随时部署</a:t>
            </a:r>
            <a:endParaRPr lang="zh-CN" altLang="en-US"/>
          </a:p>
        </p:txBody>
      </p:sp>
      <p:sp>
        <p:nvSpPr>
          <p:cNvPr id="8" name="文本框 7"/>
          <p:cNvSpPr txBox="1"/>
          <p:nvPr/>
        </p:nvSpPr>
        <p:spPr>
          <a:xfrm>
            <a:off x="1805940" y="2182495"/>
            <a:ext cx="4324350" cy="368300"/>
          </a:xfrm>
          <a:prstGeom prst="rect">
            <a:avLst/>
          </a:prstGeom>
          <a:noFill/>
        </p:spPr>
        <p:txBody>
          <a:bodyPr wrap="square" rtlCol="0">
            <a:spAutoFit/>
          </a:bodyPr>
          <a:p>
            <a:r>
              <a:rPr lang="zh-CN" altLang="en-US"/>
              <a:t>图</a:t>
            </a:r>
            <a:r>
              <a:rPr lang="en-US" altLang="zh-CN"/>
              <a:t>1 </a:t>
            </a:r>
            <a:r>
              <a:rPr lang="zh-CN" altLang="en-US"/>
              <a:t>传统机器学习与深度学习对比</a:t>
            </a:r>
            <a:endParaRPr lang="zh-CN" altLang="en-US"/>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分布式</a:t>
            </a:r>
            <a:r>
              <a:rPr lang="en-US" altLang="zh-CN" sz="3000" dirty="0" err="1">
                <a:solidFill>
                  <a:srgbClr val="194258"/>
                </a:solidFill>
                <a:latin typeface="Impact" panose="020B0806030902050204" pitchFamily="34" charset="0"/>
                <a:ea typeface="Tahoma" panose="020B0604030504040204" pitchFamily="34" charset="0"/>
                <a:cs typeface="Lao UI" panose="020B0502040204020203" pitchFamily="34" charset="0"/>
              </a:rPr>
              <a:t>Tensorflow</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4" name="文本框 3"/>
          <p:cNvSpPr txBox="1"/>
          <p:nvPr/>
        </p:nvSpPr>
        <p:spPr>
          <a:xfrm>
            <a:off x="762000" y="1215390"/>
            <a:ext cx="10495280" cy="521970"/>
          </a:xfrm>
          <a:prstGeom prst="rect">
            <a:avLst/>
          </a:prstGeom>
          <a:noFill/>
        </p:spPr>
        <p:txBody>
          <a:bodyPr wrap="square" rtlCol="0">
            <a:spAutoFit/>
          </a:bodyPr>
          <a:lstStyle/>
          <a:p>
            <a:endParaRPr lang="zh-CN" altLang="en-US" sz="2800"/>
          </a:p>
        </p:txBody>
      </p:sp>
      <p:sp>
        <p:nvSpPr>
          <p:cNvPr id="7" name="文本框 6"/>
          <p:cNvSpPr txBox="1"/>
          <p:nvPr/>
        </p:nvSpPr>
        <p:spPr>
          <a:xfrm>
            <a:off x="385445" y="1342390"/>
            <a:ext cx="11629346" cy="1631216"/>
          </a:xfrm>
          <a:prstGeom prst="rect">
            <a:avLst/>
          </a:prstGeom>
          <a:noFill/>
        </p:spPr>
        <p:txBody>
          <a:bodyPr wrap="square" rtlCol="0">
            <a:spAutoFit/>
          </a:bodyPr>
          <a:lstStyle/>
          <a:p>
            <a:r>
              <a:rPr lang="zh-CN" altLang="en-US" sz="2000" dirty="0"/>
              <a:t>通过多</a:t>
            </a:r>
            <a:r>
              <a:rPr lang="en-US" altLang="zh-CN" sz="2000" dirty="0"/>
              <a:t>GPU</a:t>
            </a:r>
            <a:r>
              <a:rPr lang="zh-CN" altLang="en-US" sz="2000" dirty="0"/>
              <a:t>并行方式可以达到很好的加速效果，然而一台机器安装的</a:t>
            </a:r>
            <a:r>
              <a:rPr lang="en-US" altLang="zh-CN" sz="2000" dirty="0"/>
              <a:t>GPU</a:t>
            </a:r>
            <a:r>
              <a:rPr lang="zh-CN" altLang="en-US" sz="2000" dirty="0"/>
              <a:t>有限，要进一步提升深度学习模型的训练速度，就要将</a:t>
            </a:r>
            <a:r>
              <a:rPr lang="en-US" altLang="zh-CN" sz="2000" dirty="0" err="1"/>
              <a:t>Tensorflow</a:t>
            </a:r>
            <a:r>
              <a:rPr lang="zh-CN" altLang="en-US" sz="2000" dirty="0"/>
              <a:t>分布式运行在多台机器上。</a:t>
            </a:r>
            <a:endParaRPr lang="en-US" altLang="zh-CN" sz="2000" dirty="0"/>
          </a:p>
          <a:p>
            <a:endParaRPr lang="en-US" altLang="zh-CN" sz="2000" dirty="0"/>
          </a:p>
          <a:p>
            <a:r>
              <a:rPr lang="zh-CN" altLang="en-US" sz="2000" dirty="0"/>
              <a:t>创建一个简单的</a:t>
            </a:r>
            <a:r>
              <a:rPr lang="en-US" altLang="zh-CN" sz="2000" dirty="0" err="1"/>
              <a:t>Tensorflow</a:t>
            </a:r>
            <a:r>
              <a:rPr lang="zh-CN" altLang="en-US" sz="2000" dirty="0"/>
              <a:t>集群</a:t>
            </a:r>
            <a:endParaRPr lang="en-US" altLang="zh-CN" sz="2000" dirty="0"/>
          </a:p>
          <a:p>
            <a:endParaRPr lang="zh-CN" altLang="en-US" sz="2000" dirty="0"/>
          </a:p>
        </p:txBody>
      </p:sp>
      <p:pic>
        <p:nvPicPr>
          <p:cNvPr id="2" name="图片 1"/>
          <p:cNvPicPr>
            <a:picLocks noChangeAspect="1"/>
          </p:cNvPicPr>
          <p:nvPr/>
        </p:nvPicPr>
        <p:blipFill>
          <a:blip r:embed="rId1"/>
          <a:stretch>
            <a:fillRect/>
          </a:stretch>
        </p:blipFill>
        <p:spPr>
          <a:xfrm>
            <a:off x="1681068" y="2973606"/>
            <a:ext cx="8657143" cy="2180952"/>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38472" y="0"/>
            <a:ext cx="8723809" cy="3580952"/>
          </a:xfrm>
          <a:prstGeom prst="rect">
            <a:avLst/>
          </a:prstGeom>
        </p:spPr>
      </p:pic>
      <p:pic>
        <p:nvPicPr>
          <p:cNvPr id="3" name="图片 2"/>
          <p:cNvPicPr>
            <a:picLocks noChangeAspect="1"/>
          </p:cNvPicPr>
          <p:nvPr/>
        </p:nvPicPr>
        <p:blipFill>
          <a:blip r:embed="rId2"/>
          <a:stretch>
            <a:fillRect/>
          </a:stretch>
        </p:blipFill>
        <p:spPr>
          <a:xfrm>
            <a:off x="1338472" y="3498465"/>
            <a:ext cx="8038095" cy="800000"/>
          </a:xfrm>
          <a:prstGeom prst="rect">
            <a:avLst/>
          </a:prstGeom>
        </p:spPr>
      </p:pic>
      <p:pic>
        <p:nvPicPr>
          <p:cNvPr id="4" name="图片 3"/>
          <p:cNvPicPr>
            <a:picLocks noChangeAspect="1"/>
          </p:cNvPicPr>
          <p:nvPr/>
        </p:nvPicPr>
        <p:blipFill>
          <a:blip r:embed="rId3"/>
          <a:stretch>
            <a:fillRect/>
          </a:stretch>
        </p:blipFill>
        <p:spPr>
          <a:xfrm>
            <a:off x="1319425" y="4215978"/>
            <a:ext cx="8761905" cy="2695238"/>
          </a:xfrm>
          <a:prstGeom prst="rect">
            <a:avLst/>
          </a:prstGeom>
        </p:spPr>
      </p:pic>
    </p:spTree>
    <p:custDataLst>
      <p:tags r:id="rId4"/>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19085" y="245199"/>
            <a:ext cx="5488016" cy="553085"/>
          </a:xfrm>
          <a:prstGeom prst="rect">
            <a:avLst/>
          </a:prstGeom>
        </p:spPr>
        <p:txBody>
          <a:bodyPr wrap="square">
            <a:spAutoFit/>
          </a:bodyPr>
          <a:lstStyle/>
          <a:p>
            <a:r>
              <a:rPr lang="en-US" altLang="zh-CN" sz="3000" dirty="0" err="1">
                <a:solidFill>
                  <a:srgbClr val="194258"/>
                </a:solidFill>
                <a:latin typeface="Impact" panose="020B0806030902050204" pitchFamily="34" charset="0"/>
                <a:ea typeface="Tahoma" panose="020B0604030504040204" pitchFamily="34" charset="0"/>
                <a:cs typeface="Lao UI" panose="020B0502040204020203" pitchFamily="34" charset="0"/>
              </a:rPr>
              <a:t>Tensorboard</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使用</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6"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
        <p:nvSpPr>
          <p:cNvPr id="4" name="文本框 3"/>
          <p:cNvSpPr txBox="1"/>
          <p:nvPr/>
        </p:nvSpPr>
        <p:spPr>
          <a:xfrm>
            <a:off x="762000" y="1215390"/>
            <a:ext cx="10495280" cy="521970"/>
          </a:xfrm>
          <a:prstGeom prst="rect">
            <a:avLst/>
          </a:prstGeom>
          <a:noFill/>
        </p:spPr>
        <p:txBody>
          <a:bodyPr wrap="square" rtlCol="0">
            <a:spAutoFit/>
          </a:bodyPr>
          <a:lstStyle/>
          <a:p>
            <a:endParaRPr lang="zh-CN" altLang="en-US" sz="2800"/>
          </a:p>
        </p:txBody>
      </p:sp>
      <p:sp>
        <p:nvSpPr>
          <p:cNvPr id="7" name="文本框 6"/>
          <p:cNvSpPr txBox="1"/>
          <p:nvPr/>
        </p:nvSpPr>
        <p:spPr>
          <a:xfrm>
            <a:off x="385445" y="1342390"/>
            <a:ext cx="11172146" cy="707886"/>
          </a:xfrm>
          <a:prstGeom prst="rect">
            <a:avLst/>
          </a:prstGeom>
          <a:noFill/>
        </p:spPr>
        <p:txBody>
          <a:bodyPr wrap="square" rtlCol="0">
            <a:spAutoFit/>
          </a:bodyPr>
          <a:lstStyle/>
          <a:p>
            <a:r>
              <a:rPr lang="en-US" altLang="zh-CN" sz="2000" dirty="0" err="1"/>
              <a:t>TensorBoard</a:t>
            </a:r>
            <a:r>
              <a:rPr lang="zh-CN" altLang="en-US" sz="2000" dirty="0"/>
              <a:t>是</a:t>
            </a:r>
            <a:r>
              <a:rPr lang="en-US" altLang="zh-CN" sz="2000" dirty="0" err="1"/>
              <a:t>Tensorflow</a:t>
            </a:r>
            <a:r>
              <a:rPr lang="zh-CN" altLang="en-US" sz="2000" dirty="0"/>
              <a:t>的可视化工具，它可以通过</a:t>
            </a:r>
            <a:r>
              <a:rPr lang="en-US" altLang="zh-CN" sz="2000" dirty="0" err="1"/>
              <a:t>Tensorflow</a:t>
            </a:r>
            <a:r>
              <a:rPr lang="zh-CN" altLang="en-US" sz="2000" dirty="0"/>
              <a:t>程序运行过程中输出的日志文件可视化</a:t>
            </a:r>
            <a:r>
              <a:rPr lang="en-US" altLang="zh-CN" sz="2000" dirty="0" err="1"/>
              <a:t>Tensorflow</a:t>
            </a:r>
            <a:r>
              <a:rPr lang="zh-CN" altLang="en-US" sz="2000" dirty="0"/>
              <a:t>程序的运行状态。运行后在</a:t>
            </a:r>
            <a:r>
              <a:rPr lang="en-US" altLang="zh-CN" sz="2000" dirty="0"/>
              <a:t>6006</a:t>
            </a:r>
            <a:r>
              <a:rPr lang="zh-CN" altLang="en-US" sz="2000" dirty="0"/>
              <a:t>端口查看。</a:t>
            </a:r>
            <a:endParaRPr lang="zh-CN" altLang="en-US" sz="2000" dirty="0"/>
          </a:p>
        </p:txBody>
      </p:sp>
      <p:pic>
        <p:nvPicPr>
          <p:cNvPr id="2" name="图片 1"/>
          <p:cNvPicPr>
            <a:picLocks noChangeAspect="1"/>
          </p:cNvPicPr>
          <p:nvPr/>
        </p:nvPicPr>
        <p:blipFill>
          <a:blip r:embed="rId1"/>
          <a:stretch>
            <a:fillRect/>
          </a:stretch>
        </p:blipFill>
        <p:spPr>
          <a:xfrm>
            <a:off x="385124" y="2154466"/>
            <a:ext cx="8704762" cy="3114286"/>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276985" y="810260"/>
            <a:ext cx="9868535" cy="4631055"/>
          </a:xfrm>
          <a:prstGeom prst="rect">
            <a:avLst/>
          </a:prstGeom>
        </p:spPr>
      </p:pic>
      <p:sp>
        <p:nvSpPr>
          <p:cNvPr id="9" name="文本框 8"/>
          <p:cNvSpPr txBox="1"/>
          <p:nvPr/>
        </p:nvSpPr>
        <p:spPr>
          <a:xfrm>
            <a:off x="4157345" y="5581015"/>
            <a:ext cx="5274310" cy="368300"/>
          </a:xfrm>
          <a:prstGeom prst="rect">
            <a:avLst/>
          </a:prstGeom>
          <a:noFill/>
        </p:spPr>
        <p:txBody>
          <a:bodyPr wrap="square" rtlCol="0" anchor="t">
            <a:spAutoFit/>
          </a:bodyPr>
          <a:p>
            <a:r>
              <a:rPr lang="zh-CN" altLang="en-US"/>
              <a:t>图</a:t>
            </a:r>
            <a:r>
              <a:rPr lang="en-US" altLang="zh-CN"/>
              <a:t>3 </a:t>
            </a:r>
            <a:r>
              <a:rPr lang="zh-CN" altLang="en-US"/>
              <a:t>不同深度学习工具社区流行度指标比较</a:t>
            </a:r>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23315" y="1752600"/>
            <a:ext cx="2540000" cy="2861310"/>
          </a:xfrm>
          <a:prstGeom prst="rect">
            <a:avLst/>
          </a:prstGeom>
          <a:noFill/>
        </p:spPr>
        <p:txBody>
          <a:bodyPr wrap="square" rtlCol="0" anchor="t">
            <a:spAutoFit/>
          </a:bodyPr>
          <a:p>
            <a:r>
              <a:rPr lang="zh-CN" altLang="en-US"/>
              <a:t>● Google</a:t>
            </a:r>
            <a:endParaRPr lang="zh-CN" altLang="en-US"/>
          </a:p>
          <a:p>
            <a:r>
              <a:rPr lang="zh-CN" altLang="en-US"/>
              <a:t>● OpenAI</a:t>
            </a:r>
            <a:endParaRPr lang="zh-CN" altLang="en-US"/>
          </a:p>
          <a:p>
            <a:r>
              <a:rPr lang="zh-CN" altLang="en-US"/>
              <a:t>● DeepMind</a:t>
            </a:r>
            <a:endParaRPr lang="zh-CN" altLang="en-US"/>
          </a:p>
          <a:p>
            <a:r>
              <a:rPr lang="zh-CN" altLang="en-US"/>
              <a:t>● Snapchat</a:t>
            </a:r>
            <a:endParaRPr lang="zh-CN" altLang="en-US"/>
          </a:p>
          <a:p>
            <a:r>
              <a:rPr lang="zh-CN" altLang="en-US"/>
              <a:t>● Uber</a:t>
            </a:r>
            <a:endParaRPr lang="zh-CN" altLang="en-US"/>
          </a:p>
          <a:p>
            <a:r>
              <a:rPr lang="zh-CN" altLang="en-US"/>
              <a:t>● Airbus</a:t>
            </a:r>
            <a:endParaRPr lang="zh-CN" altLang="en-US"/>
          </a:p>
          <a:p>
            <a:r>
              <a:rPr lang="zh-CN" altLang="en-US"/>
              <a:t>● eBay</a:t>
            </a:r>
            <a:endParaRPr lang="zh-CN" altLang="en-US"/>
          </a:p>
          <a:p>
            <a:r>
              <a:rPr lang="zh-CN" altLang="en-US"/>
              <a:t>● Dropbox</a:t>
            </a:r>
            <a:endParaRPr lang="zh-CN" altLang="en-US"/>
          </a:p>
          <a:p>
            <a:r>
              <a:rPr lang="zh-CN" altLang="en-US">
                <a:sym typeface="+mn-ea"/>
              </a:rPr>
              <a:t>● </a:t>
            </a:r>
            <a:r>
              <a:rPr lang="zh-CN" altLang="en-US"/>
              <a:t>Huawei</a:t>
            </a:r>
            <a:endParaRPr lang="zh-CN" altLang="en-US"/>
          </a:p>
          <a:p>
            <a:r>
              <a:rPr lang="zh-CN" altLang="en-US"/>
              <a:t>● A bunch of startups</a:t>
            </a:r>
            <a:endParaRPr lang="zh-CN" altLang="en-US"/>
          </a:p>
        </p:txBody>
      </p:sp>
      <p:sp>
        <p:nvSpPr>
          <p:cNvPr id="3" name="文本框 2"/>
          <p:cNvSpPr txBox="1"/>
          <p:nvPr/>
        </p:nvSpPr>
        <p:spPr>
          <a:xfrm>
            <a:off x="847725" y="883920"/>
            <a:ext cx="6150610" cy="583565"/>
          </a:xfrm>
          <a:prstGeom prst="rect">
            <a:avLst/>
          </a:prstGeom>
          <a:noFill/>
        </p:spPr>
        <p:txBody>
          <a:bodyPr wrap="square" rtlCol="0" anchor="t">
            <a:spAutoFit/>
          </a:bodyPr>
          <a:p>
            <a:r>
              <a:rPr lang="zh-CN" altLang="en-US" sz="3200"/>
              <a:t>使用</a:t>
            </a:r>
            <a:r>
              <a:rPr lang="en-US" altLang="zh-CN" sz="3200"/>
              <a:t>TensorFlow</a:t>
            </a:r>
            <a:r>
              <a:rPr lang="zh-CN" altLang="en-US" sz="3200"/>
              <a:t>的公司</a:t>
            </a:r>
            <a:endParaRPr lang="zh-CN" altLang="en-US" sz="3200"/>
          </a:p>
        </p:txBody>
      </p:sp>
      <p:pic>
        <p:nvPicPr>
          <p:cNvPr id="4" name="图片 3"/>
          <p:cNvPicPr>
            <a:picLocks noChangeAspect="1"/>
          </p:cNvPicPr>
          <p:nvPr/>
        </p:nvPicPr>
        <p:blipFill>
          <a:blip r:embed="rId1"/>
          <a:stretch>
            <a:fillRect/>
          </a:stretch>
        </p:blipFill>
        <p:spPr>
          <a:xfrm>
            <a:off x="4794250" y="1820545"/>
            <a:ext cx="1592580" cy="1193800"/>
          </a:xfrm>
          <a:prstGeom prst="rect">
            <a:avLst/>
          </a:prstGeom>
        </p:spPr>
      </p:pic>
      <p:pic>
        <p:nvPicPr>
          <p:cNvPr id="5" name="图片 4"/>
          <p:cNvPicPr>
            <a:picLocks noChangeAspect="1"/>
          </p:cNvPicPr>
          <p:nvPr/>
        </p:nvPicPr>
        <p:blipFill>
          <a:blip r:embed="rId2"/>
          <a:stretch>
            <a:fillRect/>
          </a:stretch>
        </p:blipFill>
        <p:spPr>
          <a:xfrm>
            <a:off x="6842760" y="1978660"/>
            <a:ext cx="1538605" cy="877570"/>
          </a:xfrm>
          <a:prstGeom prst="rect">
            <a:avLst/>
          </a:prstGeom>
        </p:spPr>
      </p:pic>
      <p:pic>
        <p:nvPicPr>
          <p:cNvPr id="6" name="图片 5"/>
          <p:cNvPicPr>
            <a:picLocks noChangeAspect="1"/>
          </p:cNvPicPr>
          <p:nvPr/>
        </p:nvPicPr>
        <p:blipFill>
          <a:blip r:embed="rId3"/>
          <a:stretch>
            <a:fillRect/>
          </a:stretch>
        </p:blipFill>
        <p:spPr>
          <a:xfrm>
            <a:off x="2845435" y="5430520"/>
            <a:ext cx="3359785" cy="560070"/>
          </a:xfrm>
          <a:prstGeom prst="rect">
            <a:avLst/>
          </a:prstGeom>
        </p:spPr>
      </p:pic>
      <p:pic>
        <p:nvPicPr>
          <p:cNvPr id="7" name="图片 6"/>
          <p:cNvPicPr>
            <a:picLocks noChangeAspect="1"/>
          </p:cNvPicPr>
          <p:nvPr/>
        </p:nvPicPr>
        <p:blipFill>
          <a:blip r:embed="rId4"/>
          <a:stretch>
            <a:fillRect/>
          </a:stretch>
        </p:blipFill>
        <p:spPr>
          <a:xfrm>
            <a:off x="6706870" y="4977130"/>
            <a:ext cx="1922145" cy="1191260"/>
          </a:xfrm>
          <a:prstGeom prst="rect">
            <a:avLst/>
          </a:prstGeom>
        </p:spPr>
      </p:pic>
      <p:pic>
        <p:nvPicPr>
          <p:cNvPr id="8" name="图片 7"/>
          <p:cNvPicPr>
            <a:picLocks noChangeAspect="1"/>
          </p:cNvPicPr>
          <p:nvPr/>
        </p:nvPicPr>
        <p:blipFill>
          <a:blip r:embed="rId5"/>
          <a:stretch>
            <a:fillRect/>
          </a:stretch>
        </p:blipFill>
        <p:spPr>
          <a:xfrm>
            <a:off x="6386830" y="3014345"/>
            <a:ext cx="1845945" cy="1845945"/>
          </a:xfrm>
          <a:prstGeom prst="rect">
            <a:avLst/>
          </a:prstGeom>
        </p:spPr>
      </p:pic>
      <p:pic>
        <p:nvPicPr>
          <p:cNvPr id="9" name="图片 8"/>
          <p:cNvPicPr>
            <a:picLocks noChangeAspect="1"/>
          </p:cNvPicPr>
          <p:nvPr/>
        </p:nvPicPr>
        <p:blipFill>
          <a:blip r:embed="rId6"/>
          <a:stretch>
            <a:fillRect/>
          </a:stretch>
        </p:blipFill>
        <p:spPr>
          <a:xfrm>
            <a:off x="9405620" y="4860290"/>
            <a:ext cx="2393315" cy="1490980"/>
          </a:xfrm>
          <a:prstGeom prst="rect">
            <a:avLst/>
          </a:prstGeom>
        </p:spPr>
      </p:pic>
      <p:pic>
        <p:nvPicPr>
          <p:cNvPr id="10" name="图片 9"/>
          <p:cNvPicPr>
            <a:picLocks noChangeAspect="1"/>
          </p:cNvPicPr>
          <p:nvPr/>
        </p:nvPicPr>
        <p:blipFill>
          <a:blip r:embed="rId7"/>
          <a:stretch>
            <a:fillRect/>
          </a:stretch>
        </p:blipFill>
        <p:spPr>
          <a:xfrm>
            <a:off x="9141460" y="1852295"/>
            <a:ext cx="2553970" cy="924560"/>
          </a:xfrm>
          <a:prstGeom prst="rect">
            <a:avLst/>
          </a:prstGeom>
        </p:spPr>
      </p:pic>
      <p:pic>
        <p:nvPicPr>
          <p:cNvPr id="11" name="图片 10"/>
          <p:cNvPicPr>
            <a:picLocks noChangeAspect="1"/>
          </p:cNvPicPr>
          <p:nvPr/>
        </p:nvPicPr>
        <p:blipFill>
          <a:blip r:embed="rId8"/>
          <a:stretch>
            <a:fillRect/>
          </a:stretch>
        </p:blipFill>
        <p:spPr>
          <a:xfrm>
            <a:off x="8576945" y="3599180"/>
            <a:ext cx="2993390" cy="1014730"/>
          </a:xfrm>
          <a:prstGeom prst="rect">
            <a:avLst/>
          </a:prstGeom>
        </p:spPr>
      </p:pic>
      <p:pic>
        <p:nvPicPr>
          <p:cNvPr id="12" name="图片 11"/>
          <p:cNvPicPr>
            <a:picLocks noChangeAspect="1"/>
          </p:cNvPicPr>
          <p:nvPr/>
        </p:nvPicPr>
        <p:blipFill>
          <a:blip r:embed="rId9"/>
          <a:stretch>
            <a:fillRect/>
          </a:stretch>
        </p:blipFill>
        <p:spPr>
          <a:xfrm>
            <a:off x="4878070" y="3076575"/>
            <a:ext cx="1233170" cy="1644650"/>
          </a:xfrm>
          <a:prstGeom prst="rect">
            <a:avLst/>
          </a:prstGeom>
        </p:spPr>
      </p:pic>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18235" y="5990590"/>
            <a:ext cx="4347210" cy="460375"/>
          </a:xfrm>
          <a:prstGeom prst="rect">
            <a:avLst/>
          </a:prstGeom>
        </p:spPr>
        <p:txBody>
          <a:bodyPr wrap="square">
            <a:spAutoFit/>
          </a:bodyPr>
          <a:lstStyle/>
          <a:p>
            <a:pPr algn="ctr"/>
            <a:r>
              <a:rPr lang="zh-CN" altLang="en-US" sz="2400" dirty="0">
                <a:solidFill>
                  <a:srgbClr val="194258"/>
                </a:solidFill>
                <a:latin typeface="Impact" panose="020B0806030902050204" pitchFamily="34" charset="0"/>
                <a:ea typeface="宋体" panose="02010600030101010101" pitchFamily="2" charset="-122"/>
                <a:cs typeface="Lao UI" panose="020B0502040204020203" pitchFamily="34" charset="0"/>
              </a:rPr>
              <a:t>图</a:t>
            </a:r>
            <a:r>
              <a:rPr lang="en-US" altLang="zh-CN" sz="2400" dirty="0">
                <a:solidFill>
                  <a:srgbClr val="194258"/>
                </a:solidFill>
                <a:latin typeface="Impact" panose="020B0806030902050204" pitchFamily="34" charset="0"/>
                <a:ea typeface="宋体" panose="02010600030101010101" pitchFamily="2" charset="-122"/>
                <a:cs typeface="Lao UI" panose="020B0502040204020203" pitchFamily="34" charset="0"/>
              </a:rPr>
              <a:t>4  </a:t>
            </a:r>
            <a:r>
              <a:rPr lang="en-US" altLang="zh-CN" sz="2400" dirty="0">
                <a:solidFill>
                  <a:srgbClr val="194258"/>
                </a:solidFill>
                <a:latin typeface="Impact" panose="020B0806030902050204" pitchFamily="34" charset="0"/>
                <a:ea typeface="Tahoma" panose="020B0604030504040204" pitchFamily="34" charset="0"/>
                <a:cs typeface="Lao UI" panose="020B0502040204020203" pitchFamily="34" charset="0"/>
              </a:rPr>
              <a:t>Tensorflow</a:t>
            </a:r>
            <a:r>
              <a:rPr lang="zh-CN" altLang="en-US" sz="2400" dirty="0">
                <a:solidFill>
                  <a:srgbClr val="194258"/>
                </a:solidFill>
                <a:latin typeface="Impact" panose="020B0806030902050204" pitchFamily="34" charset="0"/>
                <a:ea typeface="Tahoma" panose="020B0604030504040204" pitchFamily="34" charset="0"/>
                <a:cs typeface="Lao UI" panose="020B0502040204020203" pitchFamily="34" charset="0"/>
              </a:rPr>
              <a:t>系统架构</a:t>
            </a:r>
            <a:endParaRPr lang="zh-CN" altLang="en-US" sz="24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pic>
        <p:nvPicPr>
          <p:cNvPr id="3" name="图片 2"/>
          <p:cNvPicPr>
            <a:picLocks noChangeAspect="1"/>
          </p:cNvPicPr>
          <p:nvPr/>
        </p:nvPicPr>
        <p:blipFill>
          <a:blip r:embed="rId1"/>
          <a:stretch>
            <a:fillRect/>
          </a:stretch>
        </p:blipFill>
        <p:spPr>
          <a:xfrm>
            <a:off x="478790" y="879475"/>
            <a:ext cx="5466080" cy="4869815"/>
          </a:xfrm>
          <a:prstGeom prst="rect">
            <a:avLst/>
          </a:prstGeom>
        </p:spPr>
      </p:pic>
      <p:sp>
        <p:nvSpPr>
          <p:cNvPr id="4" name="文本框 3"/>
          <p:cNvSpPr txBox="1"/>
          <p:nvPr/>
        </p:nvSpPr>
        <p:spPr>
          <a:xfrm>
            <a:off x="6304915" y="713105"/>
            <a:ext cx="5156200" cy="5737860"/>
          </a:xfrm>
          <a:prstGeom prst="rect">
            <a:avLst/>
          </a:prstGeom>
          <a:noFill/>
        </p:spPr>
        <p:txBody>
          <a:bodyPr wrap="square" rtlCol="0" anchor="t">
            <a:spAutoFit/>
          </a:bodyPr>
          <a:p>
            <a:pPr fontAlgn="auto">
              <a:lnSpc>
                <a:spcPct val="120000"/>
              </a:lnSpc>
            </a:pPr>
            <a:r>
              <a:rPr lang="zh-CN" altLang="en-US"/>
              <a:t>RPC和RDMA为</a:t>
            </a:r>
            <a:r>
              <a:rPr lang="zh-CN" altLang="en-US">
                <a:solidFill>
                  <a:srgbClr val="FF0000"/>
                </a:solidFill>
              </a:rPr>
              <a:t>网络层</a:t>
            </a:r>
            <a:r>
              <a:rPr lang="zh-CN" altLang="en-US"/>
              <a:t>，主要负责传递神经网络算法参数。</a:t>
            </a:r>
            <a:endParaRPr lang="zh-CN" altLang="en-US"/>
          </a:p>
          <a:p>
            <a:pPr fontAlgn="auto">
              <a:lnSpc>
                <a:spcPct val="120000"/>
              </a:lnSpc>
            </a:pPr>
            <a:r>
              <a:rPr lang="zh-CN" altLang="en-US"/>
              <a:t>CPU和GPU为</a:t>
            </a:r>
            <a:r>
              <a:rPr lang="zh-CN" altLang="en-US">
                <a:solidFill>
                  <a:srgbClr val="FF0000"/>
                </a:solidFill>
              </a:rPr>
              <a:t>设备层</a:t>
            </a:r>
            <a:r>
              <a:rPr lang="zh-CN" altLang="en-US"/>
              <a:t>，主要负责神经网络算法中具体的运算操作。</a:t>
            </a:r>
            <a:endParaRPr lang="zh-CN" altLang="en-US"/>
          </a:p>
          <a:p>
            <a:pPr fontAlgn="auto">
              <a:lnSpc>
                <a:spcPct val="120000"/>
              </a:lnSpc>
            </a:pPr>
            <a:r>
              <a:rPr lang="zh-CN" altLang="en-US"/>
              <a:t>Kernel为TensorFlow中算法操作的具体实现，如卷积操作，激活操作等。</a:t>
            </a:r>
            <a:endParaRPr lang="zh-CN" altLang="en-US"/>
          </a:p>
          <a:p>
            <a:pPr fontAlgn="auto">
              <a:lnSpc>
                <a:spcPct val="120000"/>
              </a:lnSpc>
            </a:pPr>
            <a:r>
              <a:rPr lang="zh-CN" altLang="en-US">
                <a:solidFill>
                  <a:srgbClr val="FF0000"/>
                </a:solidFill>
              </a:rPr>
              <a:t>Distributed Master</a:t>
            </a:r>
            <a:r>
              <a:rPr lang="zh-CN" altLang="en-US"/>
              <a:t>用于构建子图；切割子图为多个分片，不同的子图分片运行在不同的设备上；</a:t>
            </a:r>
            <a:r>
              <a:rPr lang="zh-CN" altLang="en-US">
                <a:solidFill>
                  <a:srgbClr val="FF0000"/>
                </a:solidFill>
              </a:rPr>
              <a:t>Master</a:t>
            </a:r>
            <a:r>
              <a:rPr lang="zh-CN" altLang="en-US"/>
              <a:t>还负责分发子图分片到Executor/Work端。</a:t>
            </a:r>
            <a:r>
              <a:rPr lang="zh-CN" altLang="en-US">
                <a:solidFill>
                  <a:srgbClr val="FF0000"/>
                </a:solidFill>
              </a:rPr>
              <a:t>Executor/Work</a:t>
            </a:r>
            <a:r>
              <a:rPr lang="zh-CN" altLang="en-US"/>
              <a:t>在设备（CPUs，GPUs，etc.）上，调度执行子图操作；并负责向其它Worker发送和接收图操作的运行结果。</a:t>
            </a:r>
            <a:endParaRPr lang="zh-CN" altLang="en-US"/>
          </a:p>
          <a:p>
            <a:pPr fontAlgn="auto">
              <a:lnSpc>
                <a:spcPct val="120000"/>
              </a:lnSpc>
            </a:pPr>
            <a:r>
              <a:rPr lang="zh-CN" altLang="en-US"/>
              <a:t>C API把TensorFlow分割为</a:t>
            </a:r>
            <a:r>
              <a:rPr lang="zh-CN" altLang="en-US">
                <a:solidFill>
                  <a:srgbClr val="FF0000"/>
                </a:solidFill>
              </a:rPr>
              <a:t>前端和后端</a:t>
            </a:r>
            <a:r>
              <a:rPr lang="zh-CN" altLang="en-US"/>
              <a:t>，前端（Python/C++/Java Client）基于C API触发TensorFlow后端程序运行。</a:t>
            </a:r>
            <a:endParaRPr lang="zh-CN" altLang="en-US"/>
          </a:p>
          <a:p>
            <a:pPr fontAlgn="auto">
              <a:lnSpc>
                <a:spcPct val="120000"/>
              </a:lnSpc>
            </a:pPr>
            <a:r>
              <a:rPr lang="zh-CN" altLang="en-US"/>
              <a:t>Training libraries和Inference libs是模型训练和推导的</a:t>
            </a:r>
            <a:r>
              <a:rPr lang="zh-CN" altLang="en-US">
                <a:solidFill>
                  <a:srgbClr val="FF0000"/>
                </a:solidFill>
              </a:rPr>
              <a:t>库函数</a:t>
            </a:r>
            <a:r>
              <a:rPr lang="zh-CN" altLang="en-US"/>
              <a:t>，为用户开发应用模型使用。</a:t>
            </a: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08480" y="1335405"/>
            <a:ext cx="8998585" cy="2980055"/>
          </a:xfrm>
          <a:prstGeom prst="rect">
            <a:avLst/>
          </a:prstGeom>
        </p:spPr>
      </p:pic>
      <p:sp>
        <p:nvSpPr>
          <p:cNvPr id="3" name="文本框 2"/>
          <p:cNvSpPr txBox="1"/>
          <p:nvPr/>
        </p:nvSpPr>
        <p:spPr>
          <a:xfrm>
            <a:off x="1059815" y="4689475"/>
            <a:ext cx="10495280" cy="922020"/>
          </a:xfrm>
          <a:prstGeom prst="rect">
            <a:avLst/>
          </a:prstGeom>
          <a:noFill/>
        </p:spPr>
        <p:txBody>
          <a:bodyPr wrap="square" rtlCol="0">
            <a:spAutoFit/>
          </a:bodyPr>
          <a:lstStyle/>
          <a:p>
            <a:pPr>
              <a:lnSpc>
                <a:spcPct val="150000"/>
              </a:lnSpc>
            </a:pPr>
            <a:r>
              <a:rPr lang="en-US" altLang="zh-CN"/>
              <a:t>client</a:t>
            </a:r>
            <a:r>
              <a:rPr lang="zh-CN" altLang="en-US"/>
              <a:t>客户端，它通过</a:t>
            </a:r>
            <a:r>
              <a:rPr lang="en-US" altLang="zh-CN"/>
              <a:t>Session</a:t>
            </a:r>
            <a:r>
              <a:rPr lang="zh-CN" altLang="en-US"/>
              <a:t>接口与</a:t>
            </a:r>
            <a:r>
              <a:rPr lang="en-US" altLang="zh-CN"/>
              <a:t>master</a:t>
            </a:r>
            <a:r>
              <a:rPr lang="zh-CN" altLang="en-US"/>
              <a:t>及多个</a:t>
            </a:r>
            <a:r>
              <a:rPr lang="en-US" altLang="zh-CN"/>
              <a:t>worker</a:t>
            </a:r>
            <a:r>
              <a:rPr lang="zh-CN" altLang="en-US"/>
              <a:t>相连。其中每一个</a:t>
            </a:r>
            <a:r>
              <a:rPr lang="en-US" altLang="zh-CN"/>
              <a:t>worker</a:t>
            </a:r>
            <a:r>
              <a:rPr lang="zh-CN" altLang="en-US"/>
              <a:t>可以与多个硬件设备相连，比如</a:t>
            </a:r>
            <a:r>
              <a:rPr lang="en-US" altLang="zh-CN"/>
              <a:t>cpu</a:t>
            </a:r>
            <a:r>
              <a:rPr lang="zh-CN" altLang="en-US"/>
              <a:t>或者</a:t>
            </a:r>
            <a:r>
              <a:rPr lang="en-US" altLang="zh-CN"/>
              <a:t>gpu</a:t>
            </a:r>
            <a:r>
              <a:rPr lang="zh-CN" altLang="en-US"/>
              <a:t>。而</a:t>
            </a:r>
            <a:r>
              <a:rPr lang="en-US" altLang="zh-CN"/>
              <a:t>master</a:t>
            </a:r>
            <a:r>
              <a:rPr lang="zh-CN" altLang="en-US"/>
              <a:t>则负责指导所有</a:t>
            </a:r>
            <a:r>
              <a:rPr lang="en-US" altLang="zh-CN"/>
              <a:t>worker</a:t>
            </a:r>
            <a:r>
              <a:rPr lang="zh-CN" altLang="en-US"/>
              <a:t>按流程执行计算图。</a:t>
            </a:r>
            <a:endParaRPr lang="zh-CN" altLang="en-US"/>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1"/>
          <p:cNvSpPr txBox="1"/>
          <p:nvPr/>
        </p:nvSpPr>
        <p:spPr>
          <a:xfrm>
            <a:off x="385127" y="1452429"/>
            <a:ext cx="11160125" cy="3681730"/>
          </a:xfrm>
          <a:prstGeom prst="rect">
            <a:avLst/>
          </a:prstGeom>
          <a:noFill/>
        </p:spPr>
        <p:txBody>
          <a:bodyPr wrap="square" rtlCol="0">
            <a:spAutoFit/>
          </a:bodyPr>
          <a:lstStyle/>
          <a:p>
            <a:pPr>
              <a:lnSpc>
                <a:spcPts val="2000"/>
              </a:lnSpc>
            </a:pP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1.</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概念</a:t>
            </a: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计算图是</a:t>
            </a: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Tensorflow</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中最基本的一个概念，</a:t>
            </a: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Tensorflow</a:t>
            </a:r>
            <a:r>
              <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中的所有计算都</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r>
              <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会被转化为计算图上的节点。</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32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Tensorflow</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的名字中，已经说明了它最重要的两个概念</a:t>
            </a: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和</a:t>
            </a: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Flow</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a:t>
            </a: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Tensor</a:t>
            </a:r>
            <a:r>
              <a:rPr lang="zh-CN" altLang="en-US"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就是张量，表示其数据结构，</a:t>
            </a:r>
            <a:r>
              <a:rPr lang="en-US" altLang="zh-CN" sz="28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Flow</a:t>
            </a:r>
            <a:r>
              <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是流，它直观的表达了</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r>
              <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张量之间通过计算相互转化的过程。</a:t>
            </a:r>
            <a:endParaRPr lang="zh-CN" altLang="en-US" sz="240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a:p>
            <a:pPr>
              <a:lnSpc>
                <a:spcPts val="2000"/>
              </a:lnSpc>
            </a:pPr>
            <a:endParaRPr lang="zh-CN" altLang="en-US">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7" name="矩形 6"/>
          <p:cNvSpPr/>
          <p:nvPr/>
        </p:nvSpPr>
        <p:spPr>
          <a:xfrm>
            <a:off x="819150" y="245110"/>
            <a:ext cx="6746875" cy="553085"/>
          </a:xfrm>
          <a:prstGeom prst="rect">
            <a:avLst/>
          </a:prstGeom>
        </p:spPr>
        <p:txBody>
          <a:bodyPr wrap="square">
            <a:spAutoFit/>
          </a:bodyPr>
          <a:lstStyle/>
          <a:p>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2. Tensorflow</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计算模型</a:t>
            </a:r>
            <a:r>
              <a:rPr lang="en-US" altLang="zh-CN" sz="3000" dirty="0">
                <a:solidFill>
                  <a:srgbClr val="194258"/>
                </a:solidFill>
                <a:latin typeface="Impact" panose="020B0806030902050204" pitchFamily="34" charset="0"/>
                <a:ea typeface="Tahoma" panose="020B0604030504040204" pitchFamily="34" charset="0"/>
                <a:cs typeface="Lao UI" panose="020B0502040204020203" pitchFamily="34" charset="0"/>
              </a:rPr>
              <a:t>——</a:t>
            </a:r>
            <a:r>
              <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rPr>
              <a:t>计算图</a:t>
            </a:r>
            <a:endParaRPr lang="zh-CN" altLang="en-US" sz="3000" dirty="0">
              <a:solidFill>
                <a:srgbClr val="194258"/>
              </a:solidFill>
              <a:latin typeface="Impact" panose="020B0806030902050204" pitchFamily="34" charset="0"/>
              <a:ea typeface="Tahoma" panose="020B0604030504040204" pitchFamily="34" charset="0"/>
              <a:cs typeface="Lao UI" panose="020B0502040204020203" pitchFamily="34" charset="0"/>
            </a:endParaRPr>
          </a:p>
        </p:txBody>
      </p:sp>
      <p:sp>
        <p:nvSpPr>
          <p:cNvPr id="8" name="Freeform 32"/>
          <p:cNvSpPr>
            <a:spLocks noEditPoints="1"/>
          </p:cNvSpPr>
          <p:nvPr/>
        </p:nvSpPr>
        <p:spPr bwMode="auto">
          <a:xfrm>
            <a:off x="385124" y="198713"/>
            <a:ext cx="376876" cy="489277"/>
          </a:xfrm>
          <a:custGeom>
            <a:avLst/>
            <a:gdLst>
              <a:gd name="T0" fmla="*/ 12 w 24"/>
              <a:gd name="T1" fmla="*/ 5 h 31"/>
              <a:gd name="T2" fmla="*/ 21 w 24"/>
              <a:gd name="T3" fmla="*/ 5 h 31"/>
              <a:gd name="T4" fmla="*/ 16 w 24"/>
              <a:gd name="T5" fmla="*/ 16 h 31"/>
              <a:gd name="T6" fmla="*/ 13 w 24"/>
              <a:gd name="T7" fmla="*/ 11 h 31"/>
              <a:gd name="T8" fmla="*/ 9 w 24"/>
              <a:gd name="T9" fmla="*/ 11 h 31"/>
              <a:gd name="T10" fmla="*/ 9 w 24"/>
              <a:gd name="T11" fmla="*/ 16 h 31"/>
              <a:gd name="T12" fmla="*/ 11 w 24"/>
              <a:gd name="T13" fmla="*/ 18 h 31"/>
              <a:gd name="T14" fmla="*/ 15 w 24"/>
              <a:gd name="T15" fmla="*/ 17 h 31"/>
              <a:gd name="T16" fmla="*/ 21 w 24"/>
              <a:gd name="T17" fmla="*/ 11 h 31"/>
              <a:gd name="T18" fmla="*/ 19 w 24"/>
              <a:gd name="T19" fmla="*/ 15 h 31"/>
              <a:gd name="T20" fmla="*/ 24 w 24"/>
              <a:gd name="T21" fmla="*/ 15 h 31"/>
              <a:gd name="T22" fmla="*/ 23 w 24"/>
              <a:gd name="T23" fmla="*/ 11 h 31"/>
              <a:gd name="T24" fmla="*/ 21 w 24"/>
              <a:gd name="T25" fmla="*/ 11 h 31"/>
              <a:gd name="T26" fmla="*/ 4 w 24"/>
              <a:gd name="T27" fmla="*/ 11 h 31"/>
              <a:gd name="T28" fmla="*/ 7 w 24"/>
              <a:gd name="T29" fmla="*/ 15 h 31"/>
              <a:gd name="T30" fmla="*/ 8 w 24"/>
              <a:gd name="T31" fmla="*/ 13 h 31"/>
              <a:gd name="T32" fmla="*/ 1 w 24"/>
              <a:gd name="T33" fmla="*/ 10 h 31"/>
              <a:gd name="T34" fmla="*/ 5 w 24"/>
              <a:gd name="T35" fmla="*/ 14 h 31"/>
              <a:gd name="T36" fmla="*/ 1 w 24"/>
              <a:gd name="T37" fmla="*/ 17 h 31"/>
              <a:gd name="T38" fmla="*/ 0 w 24"/>
              <a:gd name="T39" fmla="*/ 11 h 31"/>
              <a:gd name="T40" fmla="*/ 1 w 24"/>
              <a:gd name="T41" fmla="*/ 10 h 31"/>
              <a:gd name="T42" fmla="*/ 0 w 24"/>
              <a:gd name="T43" fmla="*/ 23 h 31"/>
              <a:gd name="T44" fmla="*/ 7 w 24"/>
              <a:gd name="T45" fmla="*/ 21 h 31"/>
              <a:gd name="T46" fmla="*/ 8 w 24"/>
              <a:gd name="T47" fmla="*/ 17 h 31"/>
              <a:gd name="T48" fmla="*/ 7 w 24"/>
              <a:gd name="T49" fmla="*/ 16 h 31"/>
              <a:gd name="T50" fmla="*/ 1 w 24"/>
              <a:gd name="T51" fmla="*/ 18 h 31"/>
              <a:gd name="T52" fmla="*/ 0 w 24"/>
              <a:gd name="T53" fmla="*/ 27 h 31"/>
              <a:gd name="T54" fmla="*/ 7 w 24"/>
              <a:gd name="T55" fmla="*/ 24 h 31"/>
              <a:gd name="T56" fmla="*/ 8 w 24"/>
              <a:gd name="T57" fmla="*/ 28 h 31"/>
              <a:gd name="T58" fmla="*/ 1 w 24"/>
              <a:gd name="T59" fmla="*/ 29 h 31"/>
              <a:gd name="T60" fmla="*/ 0 w 24"/>
              <a:gd name="T61" fmla="*/ 27 h 31"/>
              <a:gd name="T62" fmla="*/ 7 w 24"/>
              <a:gd name="T63" fmla="*/ 31 h 31"/>
              <a:gd name="T64" fmla="*/ 8 w 24"/>
              <a:gd name="T65" fmla="*/ 30 h 31"/>
              <a:gd name="T66" fmla="*/ 2 w 24"/>
              <a:gd name="T67" fmla="*/ 29 h 31"/>
              <a:gd name="T68" fmla="*/ 17 w 24"/>
              <a:gd name="T69" fmla="*/ 18 h 31"/>
              <a:gd name="T70" fmla="*/ 18 w 24"/>
              <a:gd name="T71" fmla="*/ 24 h 31"/>
              <a:gd name="T72" fmla="*/ 24 w 24"/>
              <a:gd name="T73" fmla="*/ 23 h 31"/>
              <a:gd name="T74" fmla="*/ 20 w 24"/>
              <a:gd name="T75" fmla="*/ 18 h 31"/>
              <a:gd name="T76" fmla="*/ 18 w 24"/>
              <a:gd name="T77" fmla="*/ 18 h 31"/>
              <a:gd name="T78" fmla="*/ 17 w 24"/>
              <a:gd name="T79" fmla="*/ 26 h 31"/>
              <a:gd name="T80" fmla="*/ 18 w 24"/>
              <a:gd name="T81" fmla="*/ 30 h 31"/>
              <a:gd name="T82" fmla="*/ 24 w 24"/>
              <a:gd name="T83" fmla="*/ 30 h 31"/>
              <a:gd name="T84" fmla="*/ 24 w 24"/>
              <a:gd name="T85" fmla="*/ 24 h 31"/>
              <a:gd name="T86" fmla="*/ 17 w 24"/>
              <a:gd name="T87" fmla="*/ 26 h 31"/>
              <a:gd name="T88" fmla="*/ 24 w 24"/>
              <a:gd name="T89" fmla="*/ 21 h 31"/>
              <a:gd name="T90" fmla="*/ 21 w 24"/>
              <a:gd name="T91" fmla="*/ 18 h 31"/>
              <a:gd name="T92" fmla="*/ 24 w 24"/>
              <a:gd name="T93" fmla="*/ 18 h 31"/>
              <a:gd name="T94" fmla="*/ 9 w 24"/>
              <a:gd name="T95" fmla="*/ 18 h 31"/>
              <a:gd name="T96" fmla="*/ 10 w 24"/>
              <a:gd name="T97" fmla="*/ 19 h 31"/>
              <a:gd name="T98" fmla="*/ 9 w 24"/>
              <a:gd name="T99" fmla="*/ 20 h 31"/>
              <a:gd name="T100" fmla="*/ 9 w 24"/>
              <a:gd name="T101" fmla="*/ 18 h 31"/>
              <a:gd name="T102" fmla="*/ 9 w 24"/>
              <a:gd name="T103" fmla="*/ 22 h 31"/>
              <a:gd name="T104" fmla="*/ 16 w 24"/>
              <a:gd name="T105" fmla="*/ 19 h 31"/>
              <a:gd name="T106" fmla="*/ 15 w 24"/>
              <a:gd name="T107" fmla="*/ 25 h 31"/>
              <a:gd name="T108" fmla="*/ 9 w 24"/>
              <a:gd name="T109" fmla="*/ 28 h 31"/>
              <a:gd name="T110" fmla="*/ 9 w 24"/>
              <a:gd name="T111" fmla="*/ 30 h 31"/>
              <a:gd name="T112" fmla="*/ 9 w 24"/>
              <a:gd name="T113" fmla="*/ 31 h 31"/>
              <a:gd name="T114" fmla="*/ 16 w 24"/>
              <a:gd name="T115" fmla="*/ 28 h 31"/>
              <a:gd name="T116" fmla="*/ 15 w 24"/>
              <a:gd name="T117" fmla="*/ 26 h 31"/>
              <a:gd name="T118" fmla="*/ 9 w 24"/>
              <a:gd name="T119" fmla="*/ 30 h 31"/>
              <a:gd name="T120" fmla="*/ 13 w 24"/>
              <a:gd name="T121" fmla="*/ 5 h 31"/>
              <a:gd name="T122" fmla="*/ 20 w 24"/>
              <a:gd name="T1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 h="31">
                <a:moveTo>
                  <a:pt x="16" y="16"/>
                </a:moveTo>
                <a:cubicBezTo>
                  <a:pt x="15" y="13"/>
                  <a:pt x="12" y="8"/>
                  <a:pt x="12" y="5"/>
                </a:cubicBezTo>
                <a:cubicBezTo>
                  <a:pt x="12" y="2"/>
                  <a:pt x="14" y="0"/>
                  <a:pt x="17" y="0"/>
                </a:cubicBezTo>
                <a:cubicBezTo>
                  <a:pt x="19" y="0"/>
                  <a:pt x="21" y="2"/>
                  <a:pt x="21" y="5"/>
                </a:cubicBezTo>
                <a:cubicBezTo>
                  <a:pt x="21" y="8"/>
                  <a:pt x="18" y="13"/>
                  <a:pt x="17" y="16"/>
                </a:cubicBezTo>
                <a:cubicBezTo>
                  <a:pt x="17" y="17"/>
                  <a:pt x="17" y="17"/>
                  <a:pt x="16" y="16"/>
                </a:cubicBezTo>
                <a:close/>
                <a:moveTo>
                  <a:pt x="15" y="16"/>
                </a:moveTo>
                <a:cubicBezTo>
                  <a:pt x="14" y="15"/>
                  <a:pt x="13" y="13"/>
                  <a:pt x="13" y="11"/>
                </a:cubicBezTo>
                <a:cubicBezTo>
                  <a:pt x="12" y="11"/>
                  <a:pt x="12" y="11"/>
                  <a:pt x="12" y="11"/>
                </a:cubicBezTo>
                <a:cubicBezTo>
                  <a:pt x="11" y="11"/>
                  <a:pt x="10" y="11"/>
                  <a:pt x="9" y="11"/>
                </a:cubicBezTo>
                <a:cubicBezTo>
                  <a:pt x="9" y="12"/>
                  <a:pt x="9" y="12"/>
                  <a:pt x="9" y="13"/>
                </a:cubicBezTo>
                <a:cubicBezTo>
                  <a:pt x="9" y="14"/>
                  <a:pt x="9" y="15"/>
                  <a:pt x="9" y="16"/>
                </a:cubicBezTo>
                <a:cubicBezTo>
                  <a:pt x="9" y="16"/>
                  <a:pt x="9" y="17"/>
                  <a:pt x="9" y="17"/>
                </a:cubicBezTo>
                <a:cubicBezTo>
                  <a:pt x="10" y="17"/>
                  <a:pt x="10" y="18"/>
                  <a:pt x="11" y="18"/>
                </a:cubicBezTo>
                <a:cubicBezTo>
                  <a:pt x="11" y="19"/>
                  <a:pt x="11" y="19"/>
                  <a:pt x="12" y="18"/>
                </a:cubicBezTo>
                <a:cubicBezTo>
                  <a:pt x="13" y="18"/>
                  <a:pt x="14" y="17"/>
                  <a:pt x="15" y="17"/>
                </a:cubicBezTo>
                <a:cubicBezTo>
                  <a:pt x="15" y="17"/>
                  <a:pt x="15" y="17"/>
                  <a:pt x="15" y="16"/>
                </a:cubicBezTo>
                <a:close/>
                <a:moveTo>
                  <a:pt x="21" y="11"/>
                </a:moveTo>
                <a:cubicBezTo>
                  <a:pt x="20" y="12"/>
                  <a:pt x="19" y="14"/>
                  <a:pt x="19" y="15"/>
                </a:cubicBezTo>
                <a:cubicBezTo>
                  <a:pt x="18" y="16"/>
                  <a:pt x="18" y="16"/>
                  <a:pt x="19" y="15"/>
                </a:cubicBezTo>
                <a:cubicBezTo>
                  <a:pt x="21" y="15"/>
                  <a:pt x="22" y="15"/>
                  <a:pt x="24" y="15"/>
                </a:cubicBezTo>
                <a:cubicBezTo>
                  <a:pt x="24" y="15"/>
                  <a:pt x="24" y="15"/>
                  <a:pt x="24" y="15"/>
                </a:cubicBezTo>
                <a:cubicBezTo>
                  <a:pt x="24" y="14"/>
                  <a:pt x="24" y="13"/>
                  <a:pt x="24" y="13"/>
                </a:cubicBezTo>
                <a:cubicBezTo>
                  <a:pt x="24" y="12"/>
                  <a:pt x="24" y="12"/>
                  <a:pt x="23" y="11"/>
                </a:cubicBezTo>
                <a:cubicBezTo>
                  <a:pt x="23" y="11"/>
                  <a:pt x="22" y="11"/>
                  <a:pt x="21" y="11"/>
                </a:cubicBezTo>
                <a:cubicBezTo>
                  <a:pt x="21" y="11"/>
                  <a:pt x="21" y="11"/>
                  <a:pt x="21" y="11"/>
                </a:cubicBezTo>
                <a:close/>
                <a:moveTo>
                  <a:pt x="7" y="11"/>
                </a:moveTo>
                <a:cubicBezTo>
                  <a:pt x="6" y="11"/>
                  <a:pt x="5" y="11"/>
                  <a:pt x="4" y="11"/>
                </a:cubicBezTo>
                <a:cubicBezTo>
                  <a:pt x="4" y="11"/>
                  <a:pt x="4" y="11"/>
                  <a:pt x="4" y="11"/>
                </a:cubicBezTo>
                <a:cubicBezTo>
                  <a:pt x="5" y="12"/>
                  <a:pt x="6" y="14"/>
                  <a:pt x="7" y="15"/>
                </a:cubicBezTo>
                <a:cubicBezTo>
                  <a:pt x="8" y="16"/>
                  <a:pt x="8" y="16"/>
                  <a:pt x="8" y="15"/>
                </a:cubicBezTo>
                <a:cubicBezTo>
                  <a:pt x="8" y="14"/>
                  <a:pt x="8" y="13"/>
                  <a:pt x="8" y="13"/>
                </a:cubicBezTo>
                <a:cubicBezTo>
                  <a:pt x="8" y="12"/>
                  <a:pt x="8" y="12"/>
                  <a:pt x="7" y="11"/>
                </a:cubicBezTo>
                <a:close/>
                <a:moveTo>
                  <a:pt x="1" y="10"/>
                </a:moveTo>
                <a:cubicBezTo>
                  <a:pt x="2" y="10"/>
                  <a:pt x="2" y="10"/>
                  <a:pt x="3" y="11"/>
                </a:cubicBezTo>
                <a:cubicBezTo>
                  <a:pt x="4" y="12"/>
                  <a:pt x="4" y="13"/>
                  <a:pt x="5" y="14"/>
                </a:cubicBezTo>
                <a:cubicBezTo>
                  <a:pt x="6" y="15"/>
                  <a:pt x="6" y="15"/>
                  <a:pt x="5" y="15"/>
                </a:cubicBezTo>
                <a:cubicBezTo>
                  <a:pt x="4" y="16"/>
                  <a:pt x="2" y="16"/>
                  <a:pt x="1" y="17"/>
                </a:cubicBezTo>
                <a:cubicBezTo>
                  <a:pt x="0" y="17"/>
                  <a:pt x="0" y="17"/>
                  <a:pt x="0" y="16"/>
                </a:cubicBezTo>
                <a:cubicBezTo>
                  <a:pt x="0" y="14"/>
                  <a:pt x="0" y="12"/>
                  <a:pt x="0" y="11"/>
                </a:cubicBezTo>
                <a:cubicBezTo>
                  <a:pt x="0" y="10"/>
                  <a:pt x="0" y="10"/>
                  <a:pt x="1" y="10"/>
                </a:cubicBezTo>
                <a:cubicBezTo>
                  <a:pt x="1" y="10"/>
                  <a:pt x="1" y="10"/>
                  <a:pt x="1" y="10"/>
                </a:cubicBezTo>
                <a:close/>
                <a:moveTo>
                  <a:pt x="0" y="19"/>
                </a:moveTo>
                <a:cubicBezTo>
                  <a:pt x="0" y="20"/>
                  <a:pt x="0" y="21"/>
                  <a:pt x="0" y="23"/>
                </a:cubicBezTo>
                <a:cubicBezTo>
                  <a:pt x="0" y="24"/>
                  <a:pt x="0" y="24"/>
                  <a:pt x="1" y="23"/>
                </a:cubicBezTo>
                <a:cubicBezTo>
                  <a:pt x="3" y="23"/>
                  <a:pt x="5" y="22"/>
                  <a:pt x="7" y="21"/>
                </a:cubicBezTo>
                <a:cubicBezTo>
                  <a:pt x="8" y="21"/>
                  <a:pt x="8" y="21"/>
                  <a:pt x="8" y="20"/>
                </a:cubicBezTo>
                <a:cubicBezTo>
                  <a:pt x="8" y="19"/>
                  <a:pt x="8" y="18"/>
                  <a:pt x="8" y="17"/>
                </a:cubicBezTo>
                <a:cubicBezTo>
                  <a:pt x="8" y="17"/>
                  <a:pt x="8" y="17"/>
                  <a:pt x="7" y="16"/>
                </a:cubicBezTo>
                <a:cubicBezTo>
                  <a:pt x="7" y="16"/>
                  <a:pt x="7" y="16"/>
                  <a:pt x="7" y="16"/>
                </a:cubicBezTo>
                <a:cubicBezTo>
                  <a:pt x="7" y="16"/>
                  <a:pt x="7" y="16"/>
                  <a:pt x="6" y="16"/>
                </a:cubicBezTo>
                <a:cubicBezTo>
                  <a:pt x="4" y="16"/>
                  <a:pt x="2" y="17"/>
                  <a:pt x="1" y="18"/>
                </a:cubicBezTo>
                <a:cubicBezTo>
                  <a:pt x="0" y="18"/>
                  <a:pt x="0" y="18"/>
                  <a:pt x="0" y="19"/>
                </a:cubicBezTo>
                <a:close/>
                <a:moveTo>
                  <a:pt x="0" y="27"/>
                </a:moveTo>
                <a:cubicBezTo>
                  <a:pt x="0" y="26"/>
                  <a:pt x="0" y="26"/>
                  <a:pt x="1" y="26"/>
                </a:cubicBezTo>
                <a:cubicBezTo>
                  <a:pt x="3" y="25"/>
                  <a:pt x="5" y="24"/>
                  <a:pt x="7" y="24"/>
                </a:cubicBezTo>
                <a:cubicBezTo>
                  <a:pt x="8" y="23"/>
                  <a:pt x="8" y="23"/>
                  <a:pt x="8" y="24"/>
                </a:cubicBezTo>
                <a:cubicBezTo>
                  <a:pt x="8" y="25"/>
                  <a:pt x="8" y="27"/>
                  <a:pt x="8" y="28"/>
                </a:cubicBezTo>
                <a:cubicBezTo>
                  <a:pt x="8" y="29"/>
                  <a:pt x="8" y="29"/>
                  <a:pt x="7" y="29"/>
                </a:cubicBezTo>
                <a:cubicBezTo>
                  <a:pt x="5" y="29"/>
                  <a:pt x="3" y="29"/>
                  <a:pt x="1" y="29"/>
                </a:cubicBezTo>
                <a:cubicBezTo>
                  <a:pt x="0" y="29"/>
                  <a:pt x="0" y="28"/>
                  <a:pt x="0" y="28"/>
                </a:cubicBezTo>
                <a:cubicBezTo>
                  <a:pt x="0" y="27"/>
                  <a:pt x="0" y="27"/>
                  <a:pt x="0" y="27"/>
                </a:cubicBezTo>
                <a:close/>
                <a:moveTo>
                  <a:pt x="1" y="30"/>
                </a:moveTo>
                <a:cubicBezTo>
                  <a:pt x="3" y="30"/>
                  <a:pt x="5" y="31"/>
                  <a:pt x="7" y="31"/>
                </a:cubicBezTo>
                <a:cubicBezTo>
                  <a:pt x="7" y="31"/>
                  <a:pt x="8" y="31"/>
                  <a:pt x="8" y="31"/>
                </a:cubicBezTo>
                <a:cubicBezTo>
                  <a:pt x="8" y="30"/>
                  <a:pt x="8" y="30"/>
                  <a:pt x="8" y="30"/>
                </a:cubicBezTo>
                <a:cubicBezTo>
                  <a:pt x="8" y="30"/>
                  <a:pt x="8" y="30"/>
                  <a:pt x="7" y="30"/>
                </a:cubicBezTo>
                <a:cubicBezTo>
                  <a:pt x="5" y="30"/>
                  <a:pt x="3" y="30"/>
                  <a:pt x="2" y="29"/>
                </a:cubicBezTo>
                <a:cubicBezTo>
                  <a:pt x="0" y="29"/>
                  <a:pt x="0" y="29"/>
                  <a:pt x="1" y="30"/>
                </a:cubicBezTo>
                <a:close/>
                <a:moveTo>
                  <a:pt x="17" y="18"/>
                </a:moveTo>
                <a:cubicBezTo>
                  <a:pt x="17" y="20"/>
                  <a:pt x="17" y="22"/>
                  <a:pt x="17" y="23"/>
                </a:cubicBezTo>
                <a:cubicBezTo>
                  <a:pt x="17" y="24"/>
                  <a:pt x="17" y="24"/>
                  <a:pt x="18" y="24"/>
                </a:cubicBezTo>
                <a:cubicBezTo>
                  <a:pt x="20" y="24"/>
                  <a:pt x="22" y="24"/>
                  <a:pt x="24" y="23"/>
                </a:cubicBezTo>
                <a:cubicBezTo>
                  <a:pt x="24" y="23"/>
                  <a:pt x="24" y="23"/>
                  <a:pt x="24" y="23"/>
                </a:cubicBezTo>
                <a:cubicBezTo>
                  <a:pt x="24" y="22"/>
                  <a:pt x="24" y="22"/>
                  <a:pt x="24" y="22"/>
                </a:cubicBezTo>
                <a:cubicBezTo>
                  <a:pt x="23" y="21"/>
                  <a:pt x="21" y="19"/>
                  <a:pt x="20" y="18"/>
                </a:cubicBezTo>
                <a:cubicBezTo>
                  <a:pt x="19" y="18"/>
                  <a:pt x="19" y="18"/>
                  <a:pt x="18" y="18"/>
                </a:cubicBezTo>
                <a:cubicBezTo>
                  <a:pt x="18" y="18"/>
                  <a:pt x="18" y="18"/>
                  <a:pt x="18" y="18"/>
                </a:cubicBezTo>
                <a:cubicBezTo>
                  <a:pt x="17" y="18"/>
                  <a:pt x="17" y="18"/>
                  <a:pt x="17" y="18"/>
                </a:cubicBezTo>
                <a:close/>
                <a:moveTo>
                  <a:pt x="17" y="26"/>
                </a:moveTo>
                <a:cubicBezTo>
                  <a:pt x="17" y="27"/>
                  <a:pt x="17" y="28"/>
                  <a:pt x="17" y="28"/>
                </a:cubicBezTo>
                <a:cubicBezTo>
                  <a:pt x="17" y="29"/>
                  <a:pt x="17" y="29"/>
                  <a:pt x="18" y="30"/>
                </a:cubicBezTo>
                <a:cubicBezTo>
                  <a:pt x="20" y="30"/>
                  <a:pt x="22" y="31"/>
                  <a:pt x="24" y="31"/>
                </a:cubicBezTo>
                <a:cubicBezTo>
                  <a:pt x="24" y="31"/>
                  <a:pt x="24" y="31"/>
                  <a:pt x="24" y="30"/>
                </a:cubicBezTo>
                <a:cubicBezTo>
                  <a:pt x="24" y="29"/>
                  <a:pt x="24" y="27"/>
                  <a:pt x="24" y="25"/>
                </a:cubicBezTo>
                <a:cubicBezTo>
                  <a:pt x="24" y="24"/>
                  <a:pt x="24" y="24"/>
                  <a:pt x="24" y="24"/>
                </a:cubicBezTo>
                <a:cubicBezTo>
                  <a:pt x="22" y="25"/>
                  <a:pt x="20" y="25"/>
                  <a:pt x="18" y="25"/>
                </a:cubicBezTo>
                <a:cubicBezTo>
                  <a:pt x="17" y="25"/>
                  <a:pt x="17" y="25"/>
                  <a:pt x="17" y="26"/>
                </a:cubicBezTo>
                <a:close/>
                <a:moveTo>
                  <a:pt x="24" y="20"/>
                </a:moveTo>
                <a:cubicBezTo>
                  <a:pt x="24" y="21"/>
                  <a:pt x="24" y="21"/>
                  <a:pt x="24" y="21"/>
                </a:cubicBezTo>
                <a:cubicBezTo>
                  <a:pt x="23" y="20"/>
                  <a:pt x="22" y="19"/>
                  <a:pt x="21" y="18"/>
                </a:cubicBezTo>
                <a:cubicBezTo>
                  <a:pt x="20" y="18"/>
                  <a:pt x="20" y="18"/>
                  <a:pt x="21" y="18"/>
                </a:cubicBezTo>
                <a:cubicBezTo>
                  <a:pt x="22" y="17"/>
                  <a:pt x="23" y="17"/>
                  <a:pt x="24" y="17"/>
                </a:cubicBezTo>
                <a:cubicBezTo>
                  <a:pt x="24" y="17"/>
                  <a:pt x="24" y="17"/>
                  <a:pt x="24" y="18"/>
                </a:cubicBezTo>
                <a:cubicBezTo>
                  <a:pt x="24" y="19"/>
                  <a:pt x="24" y="20"/>
                  <a:pt x="24" y="20"/>
                </a:cubicBezTo>
                <a:close/>
                <a:moveTo>
                  <a:pt x="9" y="18"/>
                </a:moveTo>
                <a:cubicBezTo>
                  <a:pt x="9" y="18"/>
                  <a:pt x="9" y="18"/>
                  <a:pt x="9" y="18"/>
                </a:cubicBezTo>
                <a:cubicBezTo>
                  <a:pt x="9" y="18"/>
                  <a:pt x="10" y="19"/>
                  <a:pt x="10" y="19"/>
                </a:cubicBezTo>
                <a:cubicBezTo>
                  <a:pt x="10" y="19"/>
                  <a:pt x="10" y="19"/>
                  <a:pt x="10" y="20"/>
                </a:cubicBezTo>
                <a:cubicBezTo>
                  <a:pt x="10" y="20"/>
                  <a:pt x="9" y="20"/>
                  <a:pt x="9" y="20"/>
                </a:cubicBezTo>
                <a:cubicBezTo>
                  <a:pt x="9" y="21"/>
                  <a:pt x="9" y="21"/>
                  <a:pt x="9" y="20"/>
                </a:cubicBezTo>
                <a:cubicBezTo>
                  <a:pt x="9" y="19"/>
                  <a:pt x="9" y="19"/>
                  <a:pt x="9" y="18"/>
                </a:cubicBezTo>
                <a:close/>
                <a:moveTo>
                  <a:pt x="9" y="24"/>
                </a:moveTo>
                <a:cubicBezTo>
                  <a:pt x="9" y="23"/>
                  <a:pt x="9" y="23"/>
                  <a:pt x="9" y="22"/>
                </a:cubicBezTo>
                <a:cubicBezTo>
                  <a:pt x="11" y="21"/>
                  <a:pt x="13" y="20"/>
                  <a:pt x="15" y="19"/>
                </a:cubicBezTo>
                <a:cubicBezTo>
                  <a:pt x="16" y="18"/>
                  <a:pt x="16" y="18"/>
                  <a:pt x="16" y="19"/>
                </a:cubicBezTo>
                <a:cubicBezTo>
                  <a:pt x="16" y="21"/>
                  <a:pt x="16" y="22"/>
                  <a:pt x="16" y="24"/>
                </a:cubicBezTo>
                <a:cubicBezTo>
                  <a:pt x="16" y="24"/>
                  <a:pt x="16" y="24"/>
                  <a:pt x="15" y="25"/>
                </a:cubicBezTo>
                <a:cubicBezTo>
                  <a:pt x="13" y="26"/>
                  <a:pt x="11" y="27"/>
                  <a:pt x="9" y="28"/>
                </a:cubicBezTo>
                <a:cubicBezTo>
                  <a:pt x="9" y="28"/>
                  <a:pt x="9" y="28"/>
                  <a:pt x="9" y="28"/>
                </a:cubicBezTo>
                <a:cubicBezTo>
                  <a:pt x="9" y="26"/>
                  <a:pt x="9" y="25"/>
                  <a:pt x="9" y="24"/>
                </a:cubicBezTo>
                <a:close/>
                <a:moveTo>
                  <a:pt x="9" y="30"/>
                </a:moveTo>
                <a:cubicBezTo>
                  <a:pt x="9" y="30"/>
                  <a:pt x="9" y="30"/>
                  <a:pt x="9" y="31"/>
                </a:cubicBezTo>
                <a:cubicBezTo>
                  <a:pt x="9" y="31"/>
                  <a:pt x="9" y="31"/>
                  <a:pt x="9" y="31"/>
                </a:cubicBezTo>
                <a:cubicBezTo>
                  <a:pt x="11" y="31"/>
                  <a:pt x="13" y="30"/>
                  <a:pt x="15" y="30"/>
                </a:cubicBezTo>
                <a:cubicBezTo>
                  <a:pt x="16" y="29"/>
                  <a:pt x="16" y="29"/>
                  <a:pt x="16" y="28"/>
                </a:cubicBezTo>
                <a:cubicBezTo>
                  <a:pt x="16" y="28"/>
                  <a:pt x="16" y="27"/>
                  <a:pt x="16" y="26"/>
                </a:cubicBezTo>
                <a:cubicBezTo>
                  <a:pt x="16" y="25"/>
                  <a:pt x="16" y="25"/>
                  <a:pt x="15" y="26"/>
                </a:cubicBezTo>
                <a:cubicBezTo>
                  <a:pt x="13" y="27"/>
                  <a:pt x="11" y="28"/>
                  <a:pt x="9" y="29"/>
                </a:cubicBezTo>
                <a:cubicBezTo>
                  <a:pt x="9" y="29"/>
                  <a:pt x="9" y="29"/>
                  <a:pt x="9" y="30"/>
                </a:cubicBezTo>
                <a:close/>
                <a:moveTo>
                  <a:pt x="17" y="2"/>
                </a:moveTo>
                <a:cubicBezTo>
                  <a:pt x="15" y="2"/>
                  <a:pt x="13" y="3"/>
                  <a:pt x="13" y="5"/>
                </a:cubicBezTo>
                <a:cubicBezTo>
                  <a:pt x="13" y="7"/>
                  <a:pt x="15" y="8"/>
                  <a:pt x="17" y="8"/>
                </a:cubicBezTo>
                <a:cubicBezTo>
                  <a:pt x="18" y="8"/>
                  <a:pt x="20" y="7"/>
                  <a:pt x="20" y="5"/>
                </a:cubicBezTo>
                <a:cubicBezTo>
                  <a:pt x="20" y="3"/>
                  <a:pt x="18" y="2"/>
                  <a:pt x="17" y="2"/>
                </a:cubicBezTo>
                <a:close/>
              </a:path>
            </a:pathLst>
          </a:custGeom>
          <a:solidFill>
            <a:srgbClr val="194258"/>
          </a:solidFill>
          <a:ln>
            <a:noFill/>
          </a:ln>
        </p:spPr>
        <p:txBody>
          <a:bodyPr vert="horz" wrap="square" lIns="91440" tIns="45720" rIns="91440" bIns="45720" numCol="1" anchor="t" anchorCtr="0" compatLnSpc="1"/>
          <a:lstStyle/>
          <a:p>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basetag"/>
  <p:tag name="KSO_WM_TEMPLATE_INDEX" val="20161351"/>
</p:tagLst>
</file>

<file path=ppt/tags/tag10.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11.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12.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13.xml><?xml version="1.0" encoding="utf-8"?>
<p:tagLst xmlns:p="http://schemas.openxmlformats.org/presentationml/2006/main">
  <p:tag name="KSO_WM_BEAUTIFY_FLAG" val="#wm#"/>
  <p:tag name="KSO_WM_TEMPLATE_CATEGORY" val="basetag"/>
  <p:tag name="KSO_WM_TEMPLATE_INDEX" val="20161351"/>
</p:tagLst>
</file>

<file path=ppt/tags/tag14.xml><?xml version="1.0" encoding="utf-8"?>
<p:tagLst xmlns:p="http://schemas.openxmlformats.org/presentationml/2006/main">
  <p:tag name="KSO_WM_BEAUTIFY_FLAG" val="#wm#"/>
  <p:tag name="KSO_WM_TEMPLATE_CATEGORY" val="basetag"/>
  <p:tag name="KSO_WM_TEMPLATE_INDEX" val="20161351"/>
</p:tagLst>
</file>

<file path=ppt/tags/tag15.xml><?xml version="1.0" encoding="utf-8"?>
<p:tagLst xmlns:p="http://schemas.openxmlformats.org/presentationml/2006/main">
  <p:tag name="KSO_WM_BEAUTIFY_FLAG" val="#wm#"/>
  <p:tag name="KSO_WM_TEMPLATE_CATEGORY" val="basetag"/>
  <p:tag name="KSO_WM_TEMPLATE_INDEX" val="20161351"/>
</p:tagLst>
</file>

<file path=ppt/tags/tag16.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17.xml><?xml version="1.0" encoding="utf-8"?>
<p:tagLst xmlns:p="http://schemas.openxmlformats.org/presentationml/2006/main">
  <p:tag name="KSO_WM_BEAUTIFY_FLAG" val="#wm#"/>
  <p:tag name="KSO_WM_TEMPLATE_CATEGORY" val="basetag"/>
  <p:tag name="KSO_WM_TEMPLATE_INDEX" val="20161351"/>
</p:tagLst>
</file>

<file path=ppt/tags/tag18.xml><?xml version="1.0" encoding="utf-8"?>
<p:tagLst xmlns:p="http://schemas.openxmlformats.org/presentationml/2006/main">
  <p:tag name="KSO_WM_BEAUTIFY_FLAG" val="#wm#"/>
  <p:tag name="KSO_WM_TEMPLATE_CATEGORY" val="basetag"/>
  <p:tag name="KSO_WM_TEMPLATE_INDEX" val="20161351"/>
</p:tagLst>
</file>

<file path=ppt/tags/tag19.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2.xml><?xml version="1.0" encoding="utf-8"?>
<p:tagLst xmlns:p="http://schemas.openxmlformats.org/presentationml/2006/main">
  <p:tag name="KSO_WM_TAG_VERSION" val="1.0"/>
  <p:tag name="KSO_WM_TEMPLATE_CATEGORY" val="basetag"/>
  <p:tag name="KSO_WM_TEMPLATE_INDEX" val="20161351"/>
</p:tagLst>
</file>

<file path=ppt/tags/tag20.xml><?xml version="1.0" encoding="utf-8"?>
<p:tagLst xmlns:p="http://schemas.openxmlformats.org/presentationml/2006/main">
  <p:tag name="KSO_WM_BEAUTIFY_FLAG" val="#wm#"/>
  <p:tag name="KSO_WM_TEMPLATE_CATEGORY" val="basetag"/>
  <p:tag name="KSO_WM_TEMPLATE_INDEX" val="20161351"/>
</p:tagLst>
</file>

<file path=ppt/tags/tag21.xml><?xml version="1.0" encoding="utf-8"?>
<p:tagLst xmlns:p="http://schemas.openxmlformats.org/presentationml/2006/main">
  <p:tag name="KSO_WM_BEAUTIFY_FLAG" val="#wm#"/>
  <p:tag name="KSO_WM_TEMPLATE_CATEGORY" val="basetag"/>
  <p:tag name="KSO_WM_TEMPLATE_INDEX" val="20161351"/>
</p:tagLst>
</file>

<file path=ppt/tags/tag22.xml><?xml version="1.0" encoding="utf-8"?>
<p:tagLst xmlns:p="http://schemas.openxmlformats.org/presentationml/2006/main">
  <p:tag name="KSO_WM_BEAUTIFY_FLAG" val="#wm#"/>
  <p:tag name="KSO_WM_TEMPLATE_CATEGORY" val="basetag"/>
  <p:tag name="KSO_WM_TEMPLATE_INDEX" val="20161351"/>
</p:tagLst>
</file>

<file path=ppt/tags/tag23.xml><?xml version="1.0" encoding="utf-8"?>
<p:tagLst xmlns:p="http://schemas.openxmlformats.org/presentationml/2006/main">
  <p:tag name="KSO_WM_BEAUTIFY_FLAG" val="#wm#"/>
  <p:tag name="KSO_WM_TEMPLATE_CATEGORY" val="basetag"/>
  <p:tag name="KSO_WM_TEMPLATE_INDEX" val="20161351"/>
</p:tagLst>
</file>

<file path=ppt/tags/tag24.xml><?xml version="1.0" encoding="utf-8"?>
<p:tagLst xmlns:p="http://schemas.openxmlformats.org/presentationml/2006/main">
  <p:tag name="KSO_WM_BEAUTIFY_FLAG" val="#wm#"/>
  <p:tag name="KSO_WM_TEMPLATE_CATEGORY" val="basetag"/>
  <p:tag name="KSO_WM_TEMPLATE_INDEX" val="20161351"/>
</p:tagLst>
</file>

<file path=ppt/tags/tag25.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26.xml><?xml version="1.0" encoding="utf-8"?>
<p:tagLst xmlns:p="http://schemas.openxmlformats.org/presentationml/2006/main">
  <p:tag name="KSO_WM_BEAUTIFY_FLAG" val="#wm#"/>
  <p:tag name="KSO_WM_TEMPLATE_CATEGORY" val="basetag"/>
  <p:tag name="KSO_WM_TEMPLATE_INDEX" val="20161351"/>
</p:tagLst>
</file>

<file path=ppt/tags/tag27.xml><?xml version="1.0" encoding="utf-8"?>
<p:tagLst xmlns:p="http://schemas.openxmlformats.org/presentationml/2006/main">
  <p:tag name="KSO_WM_BEAUTIFY_FLAG" val="#wm#"/>
  <p:tag name="KSO_WM_TEMPLATE_CATEGORY" val="basetag"/>
  <p:tag name="KSO_WM_TEMPLATE_INDEX" val="20161351"/>
</p:tagLst>
</file>

<file path=ppt/tags/tag28.xml><?xml version="1.0" encoding="utf-8"?>
<p:tagLst xmlns:p="http://schemas.openxmlformats.org/presentationml/2006/main">
  <p:tag name="KSO_WM_BEAUTIFY_FLAG" val="#wm#"/>
  <p:tag name="KSO_WM_TEMPLATE_CATEGORY" val="basetag"/>
  <p:tag name="KSO_WM_TEMPLATE_INDEX" val="20161351"/>
</p:tagLst>
</file>

<file path=ppt/tags/tag29.xml><?xml version="1.0" encoding="utf-8"?>
<p:tagLst xmlns:p="http://schemas.openxmlformats.org/presentationml/2006/main">
  <p:tag name="KSO_WM_BEAUTIFY_FLAG" val="#wm#"/>
  <p:tag name="KSO_WM_TEMPLATE_CATEGORY" val="basetag"/>
  <p:tag name="KSO_WM_TEMPLATE_INDEX" val="20161351"/>
</p:tagLst>
</file>

<file path=ppt/tags/tag3.xml><?xml version="1.0" encoding="utf-8"?>
<p:tagLst xmlns:p="http://schemas.openxmlformats.org/presentationml/2006/main">
  <p:tag name="KSO_WM_TEMPLATE_CATEGORY" val="basetag"/>
  <p:tag name="KSO_WM_TEMPLATE_INDEX" val="20161351"/>
  <p:tag name="KSO_WM_TAG_VERSION" val="1.0"/>
  <p:tag name="KSO_WM_TEMPLATE_THUMBS_INDEX" val="1、2、3、4、6、7、8、16、17、20、25"/>
  <p:tag name="KSO_WM_BEAUTIFY_FLAG" val="#wm#"/>
</p:tagLst>
</file>

<file path=ppt/tags/tag30.xml><?xml version="1.0" encoding="utf-8"?>
<p:tagLst xmlns:p="http://schemas.openxmlformats.org/presentationml/2006/main">
  <p:tag name="KSO_WM_BEAUTIFY_FLAG" val="#wm#"/>
  <p:tag name="KSO_WM_TEMPLATE_CATEGORY" val="basetag"/>
  <p:tag name="KSO_WM_TEMPLATE_INDEX" val="20161351"/>
</p:tagLst>
</file>

<file path=ppt/tags/tag31.xml><?xml version="1.0" encoding="utf-8"?>
<p:tagLst xmlns:p="http://schemas.openxmlformats.org/presentationml/2006/main">
  <p:tag name="KSO_WM_BEAUTIFY_FLAG" val="#wm#"/>
  <p:tag name="KSO_WM_TEMPLATE_CATEGORY" val="basetag"/>
  <p:tag name="KSO_WM_TEMPLATE_INDEX" val="20161351"/>
</p:tagLst>
</file>

<file path=ppt/tags/tag32.xml><?xml version="1.0" encoding="utf-8"?>
<p:tagLst xmlns:p="http://schemas.openxmlformats.org/presentationml/2006/main">
  <p:tag name="KSO_WM_BEAUTIFY_FLAG" val="#wm#"/>
  <p:tag name="KSO_WM_TEMPLATE_CATEGORY" val="basetag"/>
  <p:tag name="KSO_WM_TEMPLATE_INDEX" val="20161351"/>
</p:tagLst>
</file>

<file path=ppt/tags/tag33.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34.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35.xml><?xml version="1.0" encoding="utf-8"?>
<p:tagLst xmlns:p="http://schemas.openxmlformats.org/presentationml/2006/main">
  <p:tag name="KSO_WM_BEAUTIFY_FLAG" val="#wm#"/>
  <p:tag name="KSO_WM_TEMPLATE_CATEGORY" val="basetag"/>
  <p:tag name="KSO_WM_TEMPLATE_INDEX" val="20161351"/>
</p:tagLst>
</file>

<file path=ppt/tags/tag36.xml><?xml version="1.0" encoding="utf-8"?>
<p:tagLst xmlns:p="http://schemas.openxmlformats.org/presentationml/2006/main">
  <p:tag name="KSO_WM_BEAUTIFY_FLAG" val="#wm#"/>
  <p:tag name="KSO_WM_TEMPLATE_CATEGORY" val="basetag"/>
  <p:tag name="KSO_WM_TEMPLATE_INDEX" val="20161351"/>
</p:tagLst>
</file>

<file path=ppt/tags/tag37.xml><?xml version="1.0" encoding="utf-8"?>
<p:tagLst xmlns:p="http://schemas.openxmlformats.org/presentationml/2006/main">
  <p:tag name="KSO_WM_BEAUTIFY_FLAG" val="#wm#"/>
  <p:tag name="KSO_WM_TEMPLATE_CATEGORY" val="basetag"/>
  <p:tag name="KSO_WM_TEMPLATE_INDEX" val="20161351"/>
</p:tagLst>
</file>

<file path=ppt/tags/tag38.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39.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4.xml><?xml version="1.0" encoding="utf-8"?>
<p:tagLst xmlns:p="http://schemas.openxmlformats.org/presentationml/2006/main">
  <p:tag name="KSO_WM_TEMPLATE_CATEGORY" val="basetag"/>
  <p:tag name="KSO_WM_TEMPLATE_INDEX" val="20161351"/>
  <p:tag name="KSO_WM_TAG_VERSION" val="1.0"/>
  <p:tag name="KSO_WM_SLIDE_ID" val="basetag20161351_1"/>
  <p:tag name="KSO_WM_SLIDE_INDEX" val="1"/>
  <p:tag name="KSO_WM_SLIDE_ITEM_CNT" val="0"/>
  <p:tag name="KSO_WM_SLIDE_TYPE" val="title"/>
  <p:tag name="KSO_WM_TEMPLATE_THUMBS_INDEX" val="1、2、3、4、6、7、8、16、17、20、25"/>
  <p:tag name="KSO_WM_BEAUTIFY_FLAG" val="#wm#"/>
  <p:tag name="KSO_WM_SLIDE_MODEL_TYPE" val="cover"/>
</p:tagLst>
</file>

<file path=ppt/tags/tag40.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41.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42.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43.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44.xml><?xml version="1.0" encoding="utf-8"?>
<p:tagLst xmlns:p="http://schemas.openxmlformats.org/presentationml/2006/main">
  <p:tag name="KSO_WM_BEAUTIFY_FLAG" val="#wm#"/>
  <p:tag name="KSO_WM_TEMPLATE_CATEGORY" val="basetag"/>
  <p:tag name="KSO_WM_TEMPLATE_INDEX" val="20161351"/>
</p:tagLst>
</file>

<file path=ppt/tags/tag45.xml><?xml version="1.0" encoding="utf-8"?>
<p:tagLst xmlns:p="http://schemas.openxmlformats.org/presentationml/2006/main">
  <p:tag name="KSO_WM_TEMPLATE_CATEGORY" val="basetag"/>
  <p:tag name="KSO_WM_TEMPLATE_INDEX" val="20161351"/>
  <p:tag name="KSO_WM_TAG_VERSION" val="1.0"/>
  <p:tag name="KSO_WM_SLIDE_ID" val="basetag20161351_5"/>
  <p:tag name="KSO_WM_SLIDE_INDEX" val="5"/>
  <p:tag name="KSO_WM_SLIDE_ITEM_CNT" val="0"/>
  <p:tag name="KSO_WM_SLIDE_TYPE" val="text"/>
  <p:tag name="KSO_WM_BEAUTIFY_FLAG" val="#wm#"/>
</p:tagLst>
</file>

<file path=ppt/tags/tag5.xml><?xml version="1.0" encoding="utf-8"?>
<p:tagLst xmlns:p="http://schemas.openxmlformats.org/presentationml/2006/main">
  <p:tag name="KSO_WM_TEMPLATE_CATEGORY" val="basetag"/>
  <p:tag name="KSO_WM_TEMPLATE_INDEX" val="20161351"/>
  <p:tag name="KSO_WM_TAG_VERSION" val="1.0"/>
  <p:tag name="KSO_WM_SLIDE_ID" val="basetag20161351_2"/>
  <p:tag name="KSO_WM_SLIDE_INDEX" val="2"/>
  <p:tag name="KSO_WM_SLIDE_ITEM_CNT" val="0"/>
  <p:tag name="KSO_WM_SLIDE_TYPE" val="contents"/>
  <p:tag name="KSO_WM_BEAUTIFY_FLAG" val="#wm#"/>
</p:tagLst>
</file>

<file path=ppt/tags/tag6.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7.xml><?xml version="1.0" encoding="utf-8"?>
<p:tagLst xmlns:p="http://schemas.openxmlformats.org/presentationml/2006/main">
  <p:tag name="KSO_WM_BEAUTIFY_FLAG" val="#wm#"/>
  <p:tag name="KSO_WM_TEMPLATE_CATEGORY" val="basetag"/>
  <p:tag name="KSO_WM_TEMPLATE_INDEX" val="20161351"/>
</p:tagLst>
</file>

<file path=ppt/tags/tag8.xml><?xml version="1.0" encoding="utf-8"?>
<p:tagLst xmlns:p="http://schemas.openxmlformats.org/presentationml/2006/main">
  <p:tag name="KSO_WM_TEMPLATE_CATEGORY" val="basetag"/>
  <p:tag name="KSO_WM_TEMPLATE_INDEX" val="20161351"/>
  <p:tag name="KSO_WM_TAG_VERSION" val="1.0"/>
  <p:tag name="KSO_WM_SLIDE_ID" val="basetag20161351_4"/>
  <p:tag name="KSO_WM_SLIDE_INDEX" val="4"/>
  <p:tag name="KSO_WM_SLIDE_ITEM_CNT" val="0"/>
  <p:tag name="KSO_WM_SLIDE_TYPE" val="text"/>
  <p:tag name="KSO_WM_BEAUTIFY_FLAG" val="#wm#"/>
</p:tagLst>
</file>

<file path=ppt/tags/tag9.xml><?xml version="1.0" encoding="utf-8"?>
<p:tagLst xmlns:p="http://schemas.openxmlformats.org/presentationml/2006/main">
  <p:tag name="KSO_WM_BEAUTIFY_FLAG" val="#wm#"/>
  <p:tag name="KSO_WM_TEMPLATE_CATEGORY" val="basetag"/>
  <p:tag name="KSO_WM_TEMPLATE_INDEX" val="2016135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7117</Words>
  <Application>WPS 演示</Application>
  <PresentationFormat>宽屏</PresentationFormat>
  <Paragraphs>360</Paragraphs>
  <Slides>42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42</vt:i4>
      </vt:variant>
    </vt:vector>
  </HeadingPairs>
  <TitlesOfParts>
    <vt:vector size="62" baseType="lpstr">
      <vt:lpstr>Arial</vt:lpstr>
      <vt:lpstr>宋体</vt:lpstr>
      <vt:lpstr>Wingdings</vt:lpstr>
      <vt:lpstr>微软雅黑</vt:lpstr>
      <vt:lpstr>Impact</vt:lpstr>
      <vt:lpstr>Tahoma</vt:lpstr>
      <vt:lpstr>Lao UI</vt:lpstr>
      <vt:lpstr>Wingdings</vt:lpstr>
      <vt:lpstr>Arial Unicode MS</vt:lpstr>
      <vt:lpstr>Calibri</vt:lpstr>
      <vt:lpstr>Arial</vt:lpstr>
      <vt:lpstr>黑体</vt:lpstr>
      <vt:lpstr>1_Office 主题</vt:lpstr>
      <vt:lpstr>Paint.Picture</vt:lpstr>
      <vt:lpstr>Paint.Picture</vt:lpstr>
      <vt:lpstr>Paint.Picture</vt:lpstr>
      <vt:lpstr>Paint.Picture</vt:lpstr>
      <vt:lpstr>Paint.Picture</vt:lpstr>
      <vt:lpstr>Equation.KSEE3</vt:lpstr>
      <vt:lpstr>Equation.KSEE3</vt:lpstr>
      <vt:lpstr>Google深度学习框架TensorFlow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BB</dc:creator>
  <cp:lastModifiedBy>yunlan</cp:lastModifiedBy>
  <cp:revision>56</cp:revision>
  <dcterms:created xsi:type="dcterms:W3CDTF">2017-09-25T08:16:00Z</dcterms:created>
  <dcterms:modified xsi:type="dcterms:W3CDTF">2019-01-14T03:43:33Z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